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jpg" ContentType="image/jpg"/>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00" b="0" i="0">
                <a:solidFill>
                  <a:schemeClr val="tx1"/>
                </a:solidFill>
                <a:latin typeface="DejaVu Sans"/>
                <a:cs typeface="DejaVu Sans"/>
              </a:defRPr>
            </a:lvl1pPr>
          </a:lstStyle>
          <a:p/>
        </p:txBody>
      </p:sp>
      <p:sp>
        <p:nvSpPr>
          <p:cNvPr id="3" name="Holder 3"/>
          <p:cNvSpPr>
            <a:spLocks noGrp="1"/>
          </p:cNvSpPr>
          <p:nvPr>
            <p:ph type="body" idx="1"/>
          </p:nvPr>
        </p:nvSpPr>
        <p:spPr/>
        <p:txBody>
          <a:bodyPr lIns="0" tIns="0" rIns="0" bIns="0"/>
          <a:lstStyle>
            <a:lvl1pPr>
              <a:defRPr sz="900" b="0" i="0">
                <a:solidFill>
                  <a:schemeClr val="tx1"/>
                </a:solidFill>
                <a:latin typeface="Liberation Serif"/>
                <a:cs typeface="Liberation Serif"/>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00" b="0" i="0">
                <a:solidFill>
                  <a:schemeClr val="tx1"/>
                </a:solidFill>
                <a:latin typeface="DejaVu Sans"/>
                <a:cs typeface="DejaVu Sans"/>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6" name="Holder 6"/>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7" name="Holder 7"/>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00" b="0" i="0">
                <a:solidFill>
                  <a:schemeClr val="tx1"/>
                </a:solidFill>
                <a:latin typeface="DejaVu Sans"/>
                <a:cs typeface="DejaVu Sans"/>
              </a:defRPr>
            </a:lvl1pPr>
          </a:lstStyle>
          <a:p/>
        </p:txBody>
      </p:sp>
      <p:sp>
        <p:nvSpPr>
          <p:cNvPr id="3" name="Holder 3"/>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4" name="Holder 4"/>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5" name="Holder 5"/>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3" name="Holder 3"/>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4" name="Holder 4"/>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8" Type="http://schemas.openxmlformats.org/officeDocument/2006/relationships/image" Target="../media/image2.jpg"/><Relationship Id="rId9" Type="http://schemas.openxmlformats.org/officeDocument/2006/relationships/image" Target="../media/image3.png"/><Relationship Id="rId10"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75942" y="254033"/>
            <a:ext cx="1337310" cy="362208"/>
          </a:xfrm>
          <a:prstGeom prst="rect">
            <a:avLst/>
          </a:prstGeom>
          <a:blipFill>
            <a:blip r:embed="rId7" cstate="print"/>
            <a:stretch>
              <a:fillRect/>
            </a:stretch>
          </a:blipFill>
        </p:spPr>
        <p:txBody>
          <a:bodyPr wrap="square" lIns="0" tIns="0" rIns="0" bIns="0" rtlCol="0"/>
          <a:lstStyle/>
          <a:p/>
        </p:txBody>
      </p:sp>
      <p:sp>
        <p:nvSpPr>
          <p:cNvPr id="17" name="bk object 17"/>
          <p:cNvSpPr/>
          <p:nvPr/>
        </p:nvSpPr>
        <p:spPr>
          <a:xfrm>
            <a:off x="2325078" y="241401"/>
            <a:ext cx="4726940" cy="381635"/>
          </a:xfrm>
          <a:custGeom>
            <a:avLst/>
            <a:gdLst/>
            <a:ahLst/>
            <a:cxnLst/>
            <a:rect l="l" t="t" r="r" b="b"/>
            <a:pathLst>
              <a:path w="4726940" h="381634">
                <a:moveTo>
                  <a:pt x="4643295" y="381160"/>
                </a:moveTo>
                <a:lnTo>
                  <a:pt x="0" y="381160"/>
                </a:lnTo>
                <a:lnTo>
                  <a:pt x="0" y="0"/>
                </a:lnTo>
                <a:lnTo>
                  <a:pt x="4643295" y="0"/>
                </a:lnTo>
                <a:lnTo>
                  <a:pt x="4649076" y="569"/>
                </a:lnTo>
                <a:lnTo>
                  <a:pt x="4691715" y="18233"/>
                </a:lnTo>
                <a:lnTo>
                  <a:pt x="4717379" y="49507"/>
                </a:lnTo>
                <a:lnTo>
                  <a:pt x="4726388" y="83098"/>
                </a:lnTo>
                <a:lnTo>
                  <a:pt x="4726388" y="298062"/>
                </a:lnTo>
                <a:lnTo>
                  <a:pt x="4714648" y="336778"/>
                </a:lnTo>
                <a:lnTo>
                  <a:pt x="4682008" y="369415"/>
                </a:lnTo>
                <a:lnTo>
                  <a:pt x="4643295" y="381160"/>
                </a:lnTo>
                <a:close/>
              </a:path>
            </a:pathLst>
          </a:custGeom>
          <a:solidFill>
            <a:srgbClr val="3737BE"/>
          </a:solidFill>
        </p:spPr>
        <p:txBody>
          <a:bodyPr wrap="square" lIns="0" tIns="0" rIns="0" bIns="0" rtlCol="0"/>
          <a:lstStyle/>
          <a:p/>
        </p:txBody>
      </p:sp>
      <p:sp>
        <p:nvSpPr>
          <p:cNvPr id="18" name="bk object 18"/>
          <p:cNvSpPr/>
          <p:nvPr/>
        </p:nvSpPr>
        <p:spPr>
          <a:xfrm>
            <a:off x="5666567" y="304926"/>
            <a:ext cx="1321353" cy="254106"/>
          </a:xfrm>
          <a:prstGeom prst="rect">
            <a:avLst/>
          </a:prstGeom>
          <a:blipFill>
            <a:blip r:embed="rId8" cstate="print"/>
            <a:stretch>
              <a:fillRect/>
            </a:stretch>
          </a:blipFill>
        </p:spPr>
        <p:txBody>
          <a:bodyPr wrap="square" lIns="0" tIns="0" rIns="0" bIns="0" rtlCol="0"/>
          <a:lstStyle/>
          <a:p/>
        </p:txBody>
      </p:sp>
      <p:sp>
        <p:nvSpPr>
          <p:cNvPr id="19" name="bk object 19"/>
          <p:cNvSpPr/>
          <p:nvPr/>
        </p:nvSpPr>
        <p:spPr>
          <a:xfrm>
            <a:off x="635267" y="10316739"/>
            <a:ext cx="6289675" cy="191135"/>
          </a:xfrm>
          <a:custGeom>
            <a:avLst/>
            <a:gdLst/>
            <a:ahLst/>
            <a:cxnLst/>
            <a:rect l="l" t="t" r="r" b="b"/>
            <a:pathLst>
              <a:path w="6289675" h="191134">
                <a:moveTo>
                  <a:pt x="6206052" y="190580"/>
                </a:moveTo>
                <a:lnTo>
                  <a:pt x="83098" y="190580"/>
                </a:lnTo>
                <a:lnTo>
                  <a:pt x="77314" y="190008"/>
                </a:lnTo>
                <a:lnTo>
                  <a:pt x="34670" y="172347"/>
                </a:lnTo>
                <a:lnTo>
                  <a:pt x="9004" y="141067"/>
                </a:lnTo>
                <a:lnTo>
                  <a:pt x="0" y="107487"/>
                </a:lnTo>
                <a:lnTo>
                  <a:pt x="0" y="83092"/>
                </a:lnTo>
                <a:lnTo>
                  <a:pt x="11744" y="44379"/>
                </a:lnTo>
                <a:lnTo>
                  <a:pt x="44382" y="11739"/>
                </a:lnTo>
                <a:lnTo>
                  <a:pt x="83098" y="0"/>
                </a:lnTo>
                <a:lnTo>
                  <a:pt x="6206052" y="0"/>
                </a:lnTo>
                <a:lnTo>
                  <a:pt x="6244765" y="11739"/>
                </a:lnTo>
                <a:lnTo>
                  <a:pt x="6277405" y="44379"/>
                </a:lnTo>
                <a:lnTo>
                  <a:pt x="6289145" y="83092"/>
                </a:lnTo>
                <a:lnTo>
                  <a:pt x="6289145" y="107487"/>
                </a:lnTo>
                <a:lnTo>
                  <a:pt x="6277405" y="146200"/>
                </a:lnTo>
                <a:lnTo>
                  <a:pt x="6244765" y="178840"/>
                </a:lnTo>
                <a:lnTo>
                  <a:pt x="6206052" y="190580"/>
                </a:lnTo>
                <a:close/>
              </a:path>
            </a:pathLst>
          </a:custGeom>
          <a:solidFill>
            <a:srgbClr val="3737BE"/>
          </a:solidFill>
        </p:spPr>
        <p:txBody>
          <a:bodyPr wrap="square" lIns="0" tIns="0" rIns="0" bIns="0" rtlCol="0"/>
          <a:lstStyle/>
          <a:p/>
        </p:txBody>
      </p:sp>
      <p:sp>
        <p:nvSpPr>
          <p:cNvPr id="20" name="bk object 20"/>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21" name="bk object 21"/>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22" name="bk object 22"/>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23" name="bk object 23"/>
          <p:cNvSpPr/>
          <p:nvPr/>
        </p:nvSpPr>
        <p:spPr>
          <a:xfrm>
            <a:off x="2121792" y="520918"/>
            <a:ext cx="215990" cy="101642"/>
          </a:xfrm>
          <a:prstGeom prst="rect">
            <a:avLst/>
          </a:prstGeom>
          <a:blipFill>
            <a:blip r:embed="rId9" cstate="print"/>
            <a:stretch>
              <a:fillRect/>
            </a:stretch>
          </a:blipFill>
        </p:spPr>
        <p:txBody>
          <a:bodyPr wrap="square" lIns="0" tIns="0" rIns="0" bIns="0" rtlCol="0"/>
          <a:lstStyle/>
          <a:p/>
        </p:txBody>
      </p:sp>
      <p:sp>
        <p:nvSpPr>
          <p:cNvPr id="24" name="bk object 24"/>
          <p:cNvSpPr/>
          <p:nvPr/>
        </p:nvSpPr>
        <p:spPr>
          <a:xfrm>
            <a:off x="2210729" y="241401"/>
            <a:ext cx="127053" cy="241401"/>
          </a:xfrm>
          <a:prstGeom prst="rect">
            <a:avLst/>
          </a:prstGeom>
          <a:blipFill>
            <a:blip r:embed="rId10" cstate="print"/>
            <a:stretch>
              <a:fillRect/>
            </a:stretch>
          </a:blipFill>
        </p:spPr>
        <p:txBody>
          <a:bodyPr wrap="square" lIns="0" tIns="0" rIns="0" bIns="0" rtlCol="0"/>
          <a:lstStyle/>
          <a:p/>
        </p:txBody>
      </p:sp>
      <p:sp>
        <p:nvSpPr>
          <p:cNvPr id="2" name="Holder 2"/>
          <p:cNvSpPr>
            <a:spLocks noGrp="1"/>
          </p:cNvSpPr>
          <p:nvPr>
            <p:ph type="title"/>
          </p:nvPr>
        </p:nvSpPr>
        <p:spPr>
          <a:xfrm>
            <a:off x="848360" y="727044"/>
            <a:ext cx="715010" cy="387984"/>
          </a:xfrm>
          <a:prstGeom prst="rect">
            <a:avLst/>
          </a:prstGeom>
        </p:spPr>
        <p:txBody>
          <a:bodyPr wrap="square" lIns="0" tIns="0" rIns="0" bIns="0">
            <a:spAutoFit/>
          </a:bodyPr>
          <a:lstStyle>
            <a:lvl1pPr>
              <a:defRPr sz="900" b="0" i="0">
                <a:solidFill>
                  <a:schemeClr val="tx1"/>
                </a:solidFill>
                <a:latin typeface="DejaVu Sans"/>
                <a:cs typeface="DejaVu Sans"/>
              </a:defRPr>
            </a:lvl1pPr>
          </a:lstStyle>
          <a:p/>
        </p:txBody>
      </p:sp>
      <p:sp>
        <p:nvSpPr>
          <p:cNvPr id="3" name="Holder 3"/>
          <p:cNvSpPr>
            <a:spLocks noGrp="1"/>
          </p:cNvSpPr>
          <p:nvPr>
            <p:ph type="body" idx="1"/>
          </p:nvPr>
        </p:nvSpPr>
        <p:spPr>
          <a:xfrm>
            <a:off x="772121" y="3697128"/>
            <a:ext cx="6009005" cy="2244725"/>
          </a:xfrm>
          <a:prstGeom prst="rect">
            <a:avLst/>
          </a:prstGeom>
        </p:spPr>
        <p:txBody>
          <a:bodyPr wrap="square" lIns="0" tIns="0" rIns="0" bIns="0">
            <a:spAutoFit/>
          </a:bodyPr>
          <a:lstStyle>
            <a:lvl1pPr>
              <a:defRPr sz="900" b="0" i="0">
                <a:solidFill>
                  <a:schemeClr val="tx1"/>
                </a:solidFill>
                <a:latin typeface="Liberation Serif"/>
                <a:cs typeface="Liberation Serif"/>
              </a:defRPr>
            </a:lvl1pPr>
          </a:lstStyle>
          <a:p/>
        </p:txBody>
      </p:sp>
      <p:sp>
        <p:nvSpPr>
          <p:cNvPr id="4" name="Holder 4"/>
          <p:cNvSpPr>
            <a:spLocks noGrp="1"/>
          </p:cNvSpPr>
          <p:nvPr>
            <p:ph type="ftr" idx="5" sz="quarter"/>
          </p:nvPr>
        </p:nvSpPr>
        <p:spPr>
          <a:xfrm>
            <a:off x="775031" y="10335833"/>
            <a:ext cx="438150" cy="129540"/>
          </a:xfrm>
          <a:prstGeom prst="rect">
            <a:avLst/>
          </a:prstGeom>
        </p:spPr>
        <p:txBody>
          <a:bodyPr wrap="square" lIns="0" tIns="0" rIns="0" bIns="0">
            <a:spAutoFit/>
          </a:bodyPr>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a:xfrm>
            <a:off x="5183785" y="10335833"/>
            <a:ext cx="1607184" cy="129540"/>
          </a:xfrm>
          <a:prstGeom prst="rect">
            <a:avLst/>
          </a:prstGeom>
        </p:spPr>
        <p:txBody>
          <a:bodyPr wrap="square" lIns="0" tIns="0" rIns="0" bIns="0">
            <a:spAutoFit/>
          </a:bodyPr>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https://math.libretexts.org/link?4444</a:t>
            </a:r>
          </a:p>
        </p:txBody>
      </p:sp>
      <p:sp>
        <p:nvSpPr>
          <p:cNvPr id="6" name="Holder 6"/>
          <p:cNvSpPr>
            <a:spLocks noGrp="1"/>
          </p:cNvSpPr>
          <p:nvPr>
            <p:ph type="sldNum" idx="7" sz="quarter"/>
          </p:nvPr>
        </p:nvSpPr>
        <p:spPr>
          <a:xfrm>
            <a:off x="3633733" y="10336745"/>
            <a:ext cx="306070" cy="144145"/>
          </a:xfrm>
          <a:prstGeom prst="rect">
            <a:avLst/>
          </a:prstGeom>
        </p:spPr>
        <p:txBody>
          <a:bodyPr wrap="square" lIns="0" tIns="0" rIns="0" bIns="0">
            <a:spAutoFit/>
          </a:bodyPr>
          <a:lstStyle>
            <a:lvl1pPr>
              <a:defRPr sz="800" b="0" i="0">
                <a:solidFill>
                  <a:srgbClr val="3737BE"/>
                </a:solidFill>
                <a:latin typeface="DejaVu Sans"/>
                <a:cs typeface="DejaVu Sans"/>
              </a:defRPr>
            </a:lvl1pPr>
          </a:lstStyle>
          <a:p>
            <a:pPr marL="12700">
              <a:lnSpc>
                <a:spcPct val="100000"/>
              </a:lnSpc>
              <a:spcBef>
                <a:spcPts val="40"/>
              </a:spcBef>
            </a:pPr>
            <a:r>
              <a:rPr dirty="0" spc="10"/>
              <a:t>2.5.</a:t>
            </a:r>
            <a:fld id="{81D60167-4931-47E6-BA6A-407CBD079E47}" type="slidenum">
              <a:rPr dirty="0" spc="10"/>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math.libretexts.org/Bookshelves/Calculus/Map%3A_Calculus_-_Early_Transcendentals_(Stewart)/2%3A_Limits_and_Derivatives/2.5%3A_Continuity" TargetMode="External"/><Relationship Id="rId3" Type="http://schemas.openxmlformats.org/officeDocument/2006/relationships/image" Target="../media/image5.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cnx.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1170151"/>
            <a:ext cx="5994400" cy="0"/>
          </a:xfrm>
          <a:custGeom>
            <a:avLst/>
            <a:gdLst/>
            <a:ahLst/>
            <a:cxnLst/>
            <a:rect l="l" t="t" r="r" b="b"/>
            <a:pathLst>
              <a:path w="5994400" h="0">
                <a:moveTo>
                  <a:pt x="0" y="0"/>
                </a:moveTo>
                <a:lnTo>
                  <a:pt x="5994292" y="0"/>
                </a:lnTo>
              </a:path>
            </a:pathLst>
          </a:custGeom>
          <a:ln w="9529">
            <a:solidFill>
              <a:srgbClr val="DDDDDD"/>
            </a:solidFill>
          </a:ln>
        </p:spPr>
        <p:txBody>
          <a:bodyPr wrap="square" lIns="0" tIns="0" rIns="0" bIns="0" rtlCol="0"/>
          <a:lstStyle/>
          <a:p/>
        </p:txBody>
      </p:sp>
      <p:sp>
        <p:nvSpPr>
          <p:cNvPr id="3" name="object 3"/>
          <p:cNvSpPr txBox="1"/>
          <p:nvPr/>
        </p:nvSpPr>
        <p:spPr>
          <a:xfrm>
            <a:off x="772121" y="914440"/>
            <a:ext cx="1407795" cy="231775"/>
          </a:xfrm>
          <a:prstGeom prst="rect">
            <a:avLst/>
          </a:prstGeom>
        </p:spPr>
        <p:txBody>
          <a:bodyPr wrap="square" lIns="0" tIns="12700" rIns="0" bIns="0" rtlCol="0" vert="horz">
            <a:spAutoFit/>
          </a:bodyPr>
          <a:lstStyle/>
          <a:p>
            <a:pPr marL="12700">
              <a:lnSpc>
                <a:spcPct val="100000"/>
              </a:lnSpc>
              <a:spcBef>
                <a:spcPts val="100"/>
              </a:spcBef>
            </a:pPr>
            <a:r>
              <a:rPr dirty="0" sz="1350">
                <a:solidFill>
                  <a:srgbClr val="1279C2"/>
                </a:solidFill>
                <a:latin typeface="Liberation Sans"/>
                <a:cs typeface="Liberation Sans"/>
                <a:hlinkClick r:id="rId2"/>
              </a:rPr>
              <a:t>2.5:</a:t>
            </a:r>
            <a:r>
              <a:rPr dirty="0" sz="1350" spc="-80">
                <a:solidFill>
                  <a:srgbClr val="1279C2"/>
                </a:solidFill>
                <a:latin typeface="Liberation Sans"/>
                <a:cs typeface="Liberation Sans"/>
                <a:hlinkClick r:id="rId2"/>
              </a:rPr>
              <a:t> </a:t>
            </a:r>
            <a:r>
              <a:rPr dirty="0" sz="1350">
                <a:solidFill>
                  <a:srgbClr val="1279C2"/>
                </a:solidFill>
                <a:latin typeface="Liberation Sans"/>
                <a:cs typeface="Liberation Sans"/>
                <a:hlinkClick r:id="rId2"/>
              </a:rPr>
              <a:t>CONTINUITY</a:t>
            </a:r>
            <a:endParaRPr sz="1350">
              <a:latin typeface="Liberation Sans"/>
              <a:cs typeface="Liberation Sans"/>
            </a:endParaRPr>
          </a:p>
        </p:txBody>
      </p:sp>
      <p:sp>
        <p:nvSpPr>
          <p:cNvPr id="4" name="object 4"/>
          <p:cNvSpPr/>
          <p:nvPr/>
        </p:nvSpPr>
        <p:spPr>
          <a:xfrm>
            <a:off x="2946083" y="3443023"/>
            <a:ext cx="1695266" cy="1702995"/>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2946083" y="6111395"/>
            <a:ext cx="1695266" cy="1702995"/>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772121" y="1185089"/>
            <a:ext cx="6012180" cy="2264410"/>
          </a:xfrm>
          <a:prstGeom prst="rect">
            <a:avLst/>
          </a:prstGeom>
        </p:spPr>
        <p:txBody>
          <a:bodyPr wrap="square" lIns="0" tIns="12700" rIns="0" bIns="0" rtlCol="0" vert="horz">
            <a:spAutoFit/>
          </a:bodyPr>
          <a:lstStyle/>
          <a:p>
            <a:pPr algn="just" marL="12700" marR="5080">
              <a:lnSpc>
                <a:spcPct val="111200"/>
              </a:lnSpc>
              <a:spcBef>
                <a:spcPts val="100"/>
              </a:spcBef>
            </a:pPr>
            <a:r>
              <a:rPr dirty="0" sz="900">
                <a:latin typeface="Liberation Serif"/>
                <a:cs typeface="Liberation Serif"/>
              </a:rPr>
              <a:t>Many functions have the property that their graphs can be traced with a pencil without lifting the pencil from the page. Such  functions are called </a:t>
            </a:r>
            <a:r>
              <a:rPr dirty="0" sz="900" spc="-5" i="1">
                <a:latin typeface="Liberation Serif"/>
                <a:cs typeface="Liberation Serif"/>
              </a:rPr>
              <a:t>continuous</a:t>
            </a:r>
            <a:r>
              <a:rPr dirty="0" sz="900" spc="-5">
                <a:latin typeface="Liberation Serif"/>
                <a:cs typeface="Liberation Serif"/>
              </a:rPr>
              <a:t>. </a:t>
            </a:r>
            <a:r>
              <a:rPr dirty="0" sz="900">
                <a:latin typeface="Liberation Serif"/>
                <a:cs typeface="Liberation Serif"/>
              </a:rPr>
              <a:t>Other functions have points at which a break in the graph occurs, but satisfy this property over  intervals contained in their domains. They are continuous on these intervals and are said to have a </a:t>
            </a:r>
            <a:r>
              <a:rPr dirty="0" sz="900" i="1">
                <a:latin typeface="Liberation Serif"/>
                <a:cs typeface="Liberation Serif"/>
              </a:rPr>
              <a:t>discontinuity </a:t>
            </a:r>
            <a:r>
              <a:rPr dirty="0" sz="900">
                <a:latin typeface="Liberation Serif"/>
                <a:cs typeface="Liberation Serif"/>
              </a:rPr>
              <a:t>at a point where a  break</a:t>
            </a:r>
            <a:r>
              <a:rPr dirty="0" sz="900" spc="-5">
                <a:latin typeface="Liberation Serif"/>
                <a:cs typeface="Liberation Serif"/>
              </a:rPr>
              <a:t> </a:t>
            </a:r>
            <a:r>
              <a:rPr dirty="0" sz="900">
                <a:latin typeface="Liberation Serif"/>
                <a:cs typeface="Liberation Serif"/>
              </a:rPr>
              <a:t>occurs.</a:t>
            </a:r>
            <a:endParaRPr sz="900">
              <a:latin typeface="Liberation Serif"/>
              <a:cs typeface="Liberation Serif"/>
            </a:endParaRPr>
          </a:p>
          <a:p>
            <a:pPr algn="just" marL="12700" marR="11430">
              <a:lnSpc>
                <a:spcPct val="111200"/>
              </a:lnSpc>
              <a:spcBef>
                <a:spcPts val="225"/>
              </a:spcBef>
            </a:pPr>
            <a:r>
              <a:rPr dirty="0" sz="900" spc="-40">
                <a:latin typeface="Liberation Serif"/>
                <a:cs typeface="Liberation Serif"/>
              </a:rPr>
              <a:t>We </a:t>
            </a:r>
            <a:r>
              <a:rPr dirty="0" sz="900">
                <a:latin typeface="Liberation Serif"/>
                <a:cs typeface="Liberation Serif"/>
              </a:rPr>
              <a:t>begin our investigation of continuity by exploring what it means for a function to have </a:t>
            </a:r>
            <a:r>
              <a:rPr dirty="0" sz="900" i="1">
                <a:latin typeface="Liberation Serif"/>
                <a:cs typeface="Liberation Serif"/>
              </a:rPr>
              <a:t>continuity at a </a:t>
            </a:r>
            <a:r>
              <a:rPr dirty="0" sz="900" spc="-5" i="1">
                <a:latin typeface="Liberation Serif"/>
                <a:cs typeface="Liberation Serif"/>
              </a:rPr>
              <a:t>point</a:t>
            </a:r>
            <a:r>
              <a:rPr dirty="0" sz="900" spc="-5">
                <a:latin typeface="Liberation Serif"/>
                <a:cs typeface="Liberation Serif"/>
              </a:rPr>
              <a:t>. Intuitively, </a:t>
            </a:r>
            <a:r>
              <a:rPr dirty="0" sz="900">
                <a:latin typeface="Liberation Serif"/>
                <a:cs typeface="Liberation Serif"/>
              </a:rPr>
              <a:t>a  function is continuous at a particular point if there is no break in its graph at that</a:t>
            </a:r>
            <a:r>
              <a:rPr dirty="0" sz="900" spc="-20">
                <a:latin typeface="Liberation Serif"/>
                <a:cs typeface="Liberation Serif"/>
              </a:rPr>
              <a:t> </a:t>
            </a:r>
            <a:r>
              <a:rPr dirty="0" sz="900">
                <a:latin typeface="Liberation Serif"/>
                <a:cs typeface="Liberation Serif"/>
              </a:rPr>
              <a:t>point.</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pPr>
            <a:r>
              <a:rPr dirty="0" sz="1050">
                <a:solidFill>
                  <a:srgbClr val="1279C2"/>
                </a:solidFill>
                <a:latin typeface="Liberation Sans"/>
                <a:cs typeface="Liberation Sans"/>
              </a:rPr>
              <a:t>CONTINUITY </a:t>
            </a:r>
            <a:r>
              <a:rPr dirty="0" sz="1050" spc="-40">
                <a:solidFill>
                  <a:srgbClr val="1279C2"/>
                </a:solidFill>
                <a:latin typeface="Liberation Sans"/>
                <a:cs typeface="Liberation Sans"/>
              </a:rPr>
              <a:t>AT </a:t>
            </a:r>
            <a:r>
              <a:rPr dirty="0" sz="1050">
                <a:solidFill>
                  <a:srgbClr val="1279C2"/>
                </a:solidFill>
                <a:latin typeface="Liberation Sans"/>
                <a:cs typeface="Liberation Sans"/>
              </a:rPr>
              <a:t>A</a:t>
            </a:r>
            <a:r>
              <a:rPr dirty="0" sz="1050" spc="35">
                <a:solidFill>
                  <a:srgbClr val="1279C2"/>
                </a:solidFill>
                <a:latin typeface="Liberation Sans"/>
                <a:cs typeface="Liberation Sans"/>
              </a:rPr>
              <a:t> </a:t>
            </a:r>
            <a:r>
              <a:rPr dirty="0" sz="1050">
                <a:solidFill>
                  <a:srgbClr val="1279C2"/>
                </a:solidFill>
                <a:latin typeface="Liberation Sans"/>
                <a:cs typeface="Liberation Sans"/>
              </a:rPr>
              <a:t>POINT</a:t>
            </a:r>
            <a:endParaRPr sz="1050">
              <a:latin typeface="Liberation Sans"/>
              <a:cs typeface="Liberation Sans"/>
            </a:endParaRPr>
          </a:p>
          <a:p>
            <a:pPr algn="just" marL="12700" marR="5080">
              <a:lnSpc>
                <a:spcPct val="111200"/>
              </a:lnSpc>
              <a:spcBef>
                <a:spcPts val="120"/>
              </a:spcBef>
            </a:pPr>
            <a:r>
              <a:rPr dirty="0" sz="900">
                <a:latin typeface="Liberation Serif"/>
                <a:cs typeface="Liberation Serif"/>
              </a:rPr>
              <a:t>Before we look at a formal definition of what it means for a function to be continuous at a point, </a:t>
            </a:r>
            <a:r>
              <a:rPr dirty="0" sz="900" spc="-10">
                <a:latin typeface="Liberation Serif"/>
                <a:cs typeface="Liberation Serif"/>
              </a:rPr>
              <a:t>let’s </a:t>
            </a:r>
            <a:r>
              <a:rPr dirty="0" sz="900">
                <a:latin typeface="Liberation Serif"/>
                <a:cs typeface="Liberation Serif"/>
              </a:rPr>
              <a:t>consider various functions  that fail to meet our intuitive notion of what it means to be continuous at a point. </a:t>
            </a:r>
            <a:r>
              <a:rPr dirty="0" sz="900" spc="-40">
                <a:latin typeface="Liberation Serif"/>
                <a:cs typeface="Liberation Serif"/>
              </a:rPr>
              <a:t>We </a:t>
            </a:r>
            <a:r>
              <a:rPr dirty="0" sz="900">
                <a:latin typeface="Liberation Serif"/>
                <a:cs typeface="Liberation Serif"/>
              </a:rPr>
              <a:t>then create a list of conditions that prevent  such</a:t>
            </a:r>
            <a:r>
              <a:rPr dirty="0" sz="900" spc="-5">
                <a:latin typeface="Liberation Serif"/>
                <a:cs typeface="Liberation Serif"/>
              </a:rPr>
              <a:t> </a:t>
            </a:r>
            <a:r>
              <a:rPr dirty="0" sz="900">
                <a:latin typeface="Liberation Serif"/>
                <a:cs typeface="Liberation Serif"/>
              </a:rPr>
              <a:t>failures.</a:t>
            </a:r>
            <a:endParaRPr sz="900">
              <a:latin typeface="Liberation Serif"/>
              <a:cs typeface="Liberation Serif"/>
            </a:endParaRPr>
          </a:p>
          <a:p>
            <a:pPr algn="just" marL="12700" marR="9525">
              <a:lnSpc>
                <a:spcPts val="1200"/>
              </a:lnSpc>
              <a:spcBef>
                <a:spcPts val="360"/>
              </a:spcBef>
            </a:pPr>
            <a:r>
              <a:rPr dirty="0" sz="900">
                <a:latin typeface="Liberation Serif"/>
                <a:cs typeface="Liberation Serif"/>
              </a:rPr>
              <a:t>Our first function of interest is shown in Figure </a:t>
            </a:r>
            <a:r>
              <a:rPr dirty="0" sz="1050" spc="-95">
                <a:latin typeface="DejaVu Sans"/>
                <a:cs typeface="DejaVu Sans"/>
              </a:rPr>
              <a:t>2.5.1</a:t>
            </a:r>
            <a:r>
              <a:rPr dirty="0" sz="900" spc="-95">
                <a:latin typeface="Liberation Serif"/>
                <a:cs typeface="Liberation Serif"/>
              </a:rPr>
              <a:t>. </a:t>
            </a:r>
            <a:r>
              <a:rPr dirty="0" sz="900" spc="-40">
                <a:latin typeface="Liberation Serif"/>
                <a:cs typeface="Liberation Serif"/>
              </a:rPr>
              <a:t>We </a:t>
            </a:r>
            <a:r>
              <a:rPr dirty="0" sz="900">
                <a:latin typeface="Liberation Serif"/>
                <a:cs typeface="Liberation Serif"/>
              </a:rPr>
              <a:t>see that 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has a hole at </a:t>
            </a:r>
            <a:r>
              <a:rPr dirty="0" sz="900" spc="5" i="1">
                <a:latin typeface="Arial"/>
                <a:cs typeface="Arial"/>
              </a:rPr>
              <a:t>a</a:t>
            </a:r>
            <a:r>
              <a:rPr dirty="0" sz="900" spc="5">
                <a:latin typeface="Liberation Serif"/>
                <a:cs typeface="Liberation Serif"/>
              </a:rPr>
              <a:t>. </a:t>
            </a:r>
            <a:r>
              <a:rPr dirty="0" sz="900">
                <a:latin typeface="Liberation Serif"/>
                <a:cs typeface="Liberation Serif"/>
              </a:rPr>
              <a:t>In fact,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 undefined.  At the very least, for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to be continuous at </a:t>
            </a:r>
            <a:r>
              <a:rPr dirty="0" sz="900" spc="5" i="1">
                <a:latin typeface="Arial"/>
                <a:cs typeface="Arial"/>
              </a:rPr>
              <a:t>a</a:t>
            </a:r>
            <a:r>
              <a:rPr dirty="0" sz="900" spc="5">
                <a:latin typeface="Liberation Serif"/>
                <a:cs typeface="Liberation Serif"/>
              </a:rPr>
              <a:t>, </a:t>
            </a:r>
            <a:r>
              <a:rPr dirty="0" sz="900">
                <a:latin typeface="Liberation Serif"/>
                <a:cs typeface="Liberation Serif"/>
              </a:rPr>
              <a:t>we need the following</a:t>
            </a:r>
            <a:r>
              <a:rPr dirty="0" sz="900" spc="-120">
                <a:latin typeface="Liberation Serif"/>
                <a:cs typeface="Liberation Serif"/>
              </a:rPr>
              <a:t> </a:t>
            </a:r>
            <a:r>
              <a:rPr dirty="0" sz="900">
                <a:latin typeface="Liberation Serif"/>
                <a:cs typeface="Liberation Serif"/>
              </a:rPr>
              <a:t>condition:</a:t>
            </a:r>
            <a:endParaRPr sz="900">
              <a:latin typeface="Liberation Serif"/>
              <a:cs typeface="Liberation Serif"/>
            </a:endParaRPr>
          </a:p>
          <a:p>
            <a:pPr algn="just" marL="12700">
              <a:lnSpc>
                <a:spcPct val="100000"/>
              </a:lnSpc>
              <a:spcBef>
                <a:spcPts val="484"/>
              </a:spcBef>
            </a:pPr>
            <a:r>
              <a:rPr dirty="0" sz="750" b="1" i="1">
                <a:solidFill>
                  <a:srgbClr val="1279C2"/>
                </a:solidFill>
                <a:latin typeface="Liberation Sans"/>
                <a:cs typeface="Liberation Sans"/>
              </a:rPr>
              <a:t>I. </a:t>
            </a:r>
            <a:r>
              <a:rPr dirty="0" sz="750" spc="45" i="1">
                <a:solidFill>
                  <a:srgbClr val="1279C2"/>
                </a:solidFill>
                <a:latin typeface="Arial"/>
                <a:cs typeface="Arial"/>
              </a:rPr>
              <a:t>f</a:t>
            </a:r>
            <a:r>
              <a:rPr dirty="0" sz="850" spc="45">
                <a:solidFill>
                  <a:srgbClr val="1279C2"/>
                </a:solidFill>
                <a:latin typeface="DejaVu Sans"/>
                <a:cs typeface="DejaVu Sans"/>
              </a:rPr>
              <a:t>(</a:t>
            </a:r>
            <a:r>
              <a:rPr dirty="0" sz="750" spc="45" i="1">
                <a:solidFill>
                  <a:srgbClr val="1279C2"/>
                </a:solidFill>
                <a:latin typeface="Arial"/>
                <a:cs typeface="Arial"/>
              </a:rPr>
              <a:t>a</a:t>
            </a:r>
            <a:r>
              <a:rPr dirty="0" sz="850" spc="45">
                <a:solidFill>
                  <a:srgbClr val="1279C2"/>
                </a:solidFill>
                <a:latin typeface="DejaVu Sans"/>
                <a:cs typeface="DejaVu Sans"/>
              </a:rPr>
              <a:t>) </a:t>
            </a:r>
            <a:r>
              <a:rPr dirty="0" sz="750" b="1" i="1">
                <a:solidFill>
                  <a:srgbClr val="1279C2"/>
                </a:solidFill>
                <a:latin typeface="Liberation Sans"/>
                <a:cs typeface="Liberation Sans"/>
              </a:rPr>
              <a:t>IS</a:t>
            </a:r>
            <a:r>
              <a:rPr dirty="0" sz="750" spc="-114" b="1" i="1">
                <a:solidFill>
                  <a:srgbClr val="1279C2"/>
                </a:solidFill>
                <a:latin typeface="Liberation Sans"/>
                <a:cs typeface="Liberation Sans"/>
              </a:rPr>
              <a:t> </a:t>
            </a:r>
            <a:r>
              <a:rPr dirty="0" sz="750" b="1" i="1">
                <a:solidFill>
                  <a:srgbClr val="1279C2"/>
                </a:solidFill>
                <a:latin typeface="Liberation Sans"/>
                <a:cs typeface="Liberation Sans"/>
              </a:rPr>
              <a:t>DEFINED</a:t>
            </a:r>
            <a:endParaRPr sz="750">
              <a:latin typeface="Liberation Sans"/>
              <a:cs typeface="Liberation Sans"/>
            </a:endParaRPr>
          </a:p>
        </p:txBody>
      </p:sp>
      <p:sp>
        <p:nvSpPr>
          <p:cNvPr id="12" name="object 12"/>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13" name="object 13"/>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14" name="object 14"/>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
        <p:nvSpPr>
          <p:cNvPr id="7" name="object 7"/>
          <p:cNvSpPr txBox="1"/>
          <p:nvPr/>
        </p:nvSpPr>
        <p:spPr>
          <a:xfrm>
            <a:off x="772121" y="5119453"/>
            <a:ext cx="6012815" cy="751840"/>
          </a:xfrm>
          <a:prstGeom prst="rect">
            <a:avLst/>
          </a:prstGeom>
        </p:spPr>
        <p:txBody>
          <a:bodyPr wrap="square" lIns="0" tIns="48260" rIns="0" bIns="0" rtlCol="0" vert="horz">
            <a:spAutoFit/>
          </a:bodyPr>
          <a:lstStyle/>
          <a:p>
            <a:pPr marL="1311910">
              <a:lnSpc>
                <a:spcPct val="100000"/>
              </a:lnSpc>
              <a:spcBef>
                <a:spcPts val="380"/>
              </a:spcBef>
            </a:pPr>
            <a:r>
              <a:rPr dirty="0" sz="800">
                <a:latin typeface="Liberation Serif"/>
                <a:cs typeface="Liberation Serif"/>
              </a:rPr>
              <a:t>Figure</a:t>
            </a:r>
            <a:r>
              <a:rPr dirty="0" sz="800" spc="-5">
                <a:latin typeface="Liberation Serif"/>
                <a:cs typeface="Liberation Serif"/>
              </a:rPr>
              <a:t> </a:t>
            </a:r>
            <a:r>
              <a:rPr dirty="0" sz="900" spc="-85">
                <a:latin typeface="DejaVu Sans"/>
                <a:cs typeface="DejaVu Sans"/>
              </a:rPr>
              <a:t>2.5.1</a:t>
            </a:r>
            <a:r>
              <a:rPr dirty="0" sz="800" spc="-85">
                <a:latin typeface="Liberation Serif"/>
                <a:cs typeface="Liberation Serif"/>
              </a:rPr>
              <a:t>:</a:t>
            </a:r>
            <a:r>
              <a:rPr dirty="0" sz="800">
                <a:latin typeface="Liberation Serif"/>
                <a:cs typeface="Liberation Serif"/>
              </a:rPr>
              <a:t> The function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45">
                <a:latin typeface="DejaVu Sans"/>
                <a:cs typeface="DejaVu Sans"/>
              </a:rPr>
              <a:t> </a:t>
            </a:r>
            <a:r>
              <a:rPr dirty="0" sz="800">
                <a:latin typeface="Liberation Serif"/>
                <a:cs typeface="Liberation Serif"/>
              </a:rPr>
              <a:t>is not continuous at a because </a:t>
            </a:r>
            <a:r>
              <a:rPr dirty="0" sz="800" spc="70" i="1">
                <a:latin typeface="Arial"/>
                <a:cs typeface="Arial"/>
              </a:rPr>
              <a:t>f</a:t>
            </a:r>
            <a:r>
              <a:rPr dirty="0" sz="900" spc="70">
                <a:latin typeface="DejaVu Sans"/>
                <a:cs typeface="DejaVu Sans"/>
              </a:rPr>
              <a:t>(</a:t>
            </a:r>
            <a:r>
              <a:rPr dirty="0" sz="800" spc="70" i="1">
                <a:latin typeface="Arial"/>
                <a:cs typeface="Arial"/>
              </a:rPr>
              <a:t>a</a:t>
            </a:r>
            <a:r>
              <a:rPr dirty="0" sz="900" spc="70">
                <a:latin typeface="DejaVu Sans"/>
                <a:cs typeface="DejaVu Sans"/>
              </a:rPr>
              <a:t>)</a:t>
            </a:r>
            <a:r>
              <a:rPr dirty="0" sz="900" spc="-120">
                <a:latin typeface="DejaVu Sans"/>
                <a:cs typeface="DejaVu Sans"/>
              </a:rPr>
              <a:t> </a:t>
            </a:r>
            <a:r>
              <a:rPr dirty="0" sz="800">
                <a:latin typeface="Liberation Serif"/>
                <a:cs typeface="Liberation Serif"/>
              </a:rPr>
              <a:t>is </a:t>
            </a:r>
            <a:r>
              <a:rPr dirty="0" sz="800" spc="-5">
                <a:latin typeface="Liberation Serif"/>
                <a:cs typeface="Liberation Serif"/>
              </a:rPr>
              <a:t>undefined.</a:t>
            </a:r>
            <a:endParaRPr sz="800">
              <a:latin typeface="Liberation Serif"/>
              <a:cs typeface="Liberation Serif"/>
            </a:endParaRPr>
          </a:p>
          <a:p>
            <a:pPr marL="12700" marR="5080">
              <a:lnSpc>
                <a:spcPts val="1200"/>
              </a:lnSpc>
              <a:spcBef>
                <a:spcPts val="360"/>
              </a:spcBef>
            </a:pPr>
            <a:r>
              <a:rPr dirty="0" sz="900" spc="-5">
                <a:latin typeface="Liberation Serif"/>
                <a:cs typeface="Liberation Serif"/>
              </a:rPr>
              <a:t>However, </a:t>
            </a:r>
            <a:r>
              <a:rPr dirty="0" sz="900">
                <a:latin typeface="Liberation Serif"/>
                <a:cs typeface="Liberation Serif"/>
              </a:rPr>
              <a:t>as we see in Figure </a:t>
            </a:r>
            <a:r>
              <a:rPr dirty="0" sz="1050" spc="-95">
                <a:latin typeface="DejaVu Sans"/>
                <a:cs typeface="DejaVu Sans"/>
              </a:rPr>
              <a:t>2.5.2</a:t>
            </a:r>
            <a:r>
              <a:rPr dirty="0" sz="900" spc="-95">
                <a:latin typeface="Liberation Serif"/>
                <a:cs typeface="Liberation Serif"/>
              </a:rPr>
              <a:t>, </a:t>
            </a:r>
            <a:r>
              <a:rPr dirty="0" sz="900">
                <a:latin typeface="Liberation Serif"/>
                <a:cs typeface="Liberation Serif"/>
              </a:rPr>
              <a:t>this condition alone is </a:t>
            </a:r>
            <a:r>
              <a:rPr dirty="0" sz="900" spc="-5">
                <a:latin typeface="Liberation Serif"/>
                <a:cs typeface="Liberation Serif"/>
              </a:rPr>
              <a:t>insufficient </a:t>
            </a:r>
            <a:r>
              <a:rPr dirty="0" sz="900">
                <a:latin typeface="Liberation Serif"/>
                <a:cs typeface="Liberation Serif"/>
              </a:rPr>
              <a:t>to guarantee continuity at the point </a:t>
            </a:r>
            <a:r>
              <a:rPr dirty="0" sz="900" spc="5" i="1">
                <a:latin typeface="Arial"/>
                <a:cs typeface="Arial"/>
              </a:rPr>
              <a:t>a</a:t>
            </a:r>
            <a:r>
              <a:rPr dirty="0" sz="900" spc="5">
                <a:latin typeface="Liberation Serif"/>
                <a:cs typeface="Liberation Serif"/>
              </a:rPr>
              <a:t>. </a:t>
            </a:r>
            <a:r>
              <a:rPr dirty="0" sz="900">
                <a:latin typeface="Liberation Serif"/>
                <a:cs typeface="Liberation Serif"/>
              </a:rPr>
              <a:t>Although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  defined,</a:t>
            </a:r>
            <a:r>
              <a:rPr dirty="0" sz="900" spc="120">
                <a:latin typeface="Liberation Serif"/>
                <a:cs typeface="Liberation Serif"/>
              </a:rPr>
              <a:t> </a:t>
            </a:r>
            <a:r>
              <a:rPr dirty="0" sz="900">
                <a:latin typeface="Liberation Serif"/>
                <a:cs typeface="Liberation Serif"/>
              </a:rPr>
              <a:t>the</a:t>
            </a:r>
            <a:r>
              <a:rPr dirty="0" sz="900" spc="120">
                <a:latin typeface="Liberation Serif"/>
                <a:cs typeface="Liberation Serif"/>
              </a:rPr>
              <a:t> </a:t>
            </a:r>
            <a:r>
              <a:rPr dirty="0" sz="900">
                <a:latin typeface="Liberation Serif"/>
                <a:cs typeface="Liberation Serif"/>
              </a:rPr>
              <a:t>function</a:t>
            </a:r>
            <a:r>
              <a:rPr dirty="0" sz="900" spc="125">
                <a:latin typeface="Liberation Serif"/>
                <a:cs typeface="Liberation Serif"/>
              </a:rPr>
              <a:t> </a:t>
            </a:r>
            <a:r>
              <a:rPr dirty="0" sz="900">
                <a:latin typeface="Liberation Serif"/>
                <a:cs typeface="Liberation Serif"/>
              </a:rPr>
              <a:t>has</a:t>
            </a:r>
            <a:r>
              <a:rPr dirty="0" sz="900" spc="120">
                <a:latin typeface="Liberation Serif"/>
                <a:cs typeface="Liberation Serif"/>
              </a:rPr>
              <a:t> </a:t>
            </a:r>
            <a:r>
              <a:rPr dirty="0" sz="900">
                <a:latin typeface="Liberation Serif"/>
                <a:cs typeface="Liberation Serif"/>
              </a:rPr>
              <a:t>a</a:t>
            </a:r>
            <a:r>
              <a:rPr dirty="0" sz="900" spc="125">
                <a:latin typeface="Liberation Serif"/>
                <a:cs typeface="Liberation Serif"/>
              </a:rPr>
              <a:t> </a:t>
            </a:r>
            <a:r>
              <a:rPr dirty="0" sz="900">
                <a:latin typeface="Liberation Serif"/>
                <a:cs typeface="Liberation Serif"/>
              </a:rPr>
              <a:t>gap</a:t>
            </a:r>
            <a:r>
              <a:rPr dirty="0" sz="900" spc="120">
                <a:latin typeface="Liberation Serif"/>
                <a:cs typeface="Liberation Serif"/>
              </a:rPr>
              <a:t> </a:t>
            </a:r>
            <a:r>
              <a:rPr dirty="0" sz="900">
                <a:latin typeface="Liberation Serif"/>
                <a:cs typeface="Liberation Serif"/>
              </a:rPr>
              <a:t>at</a:t>
            </a:r>
            <a:r>
              <a:rPr dirty="0" sz="900" spc="125">
                <a:latin typeface="Liberation Serif"/>
                <a:cs typeface="Liberation Serif"/>
              </a:rPr>
              <a:t> </a:t>
            </a:r>
            <a:r>
              <a:rPr dirty="0" sz="900" spc="5" i="1">
                <a:latin typeface="Arial"/>
                <a:cs typeface="Arial"/>
              </a:rPr>
              <a:t>a</a:t>
            </a:r>
            <a:r>
              <a:rPr dirty="0" sz="900" spc="5">
                <a:latin typeface="Liberation Serif"/>
                <a:cs typeface="Liberation Serif"/>
              </a:rPr>
              <a:t>.</a:t>
            </a:r>
            <a:r>
              <a:rPr dirty="0" sz="900" spc="125">
                <a:latin typeface="Liberation Serif"/>
                <a:cs typeface="Liberation Serif"/>
              </a:rPr>
              <a:t> </a:t>
            </a:r>
            <a:r>
              <a:rPr dirty="0" sz="900">
                <a:latin typeface="Liberation Serif"/>
                <a:cs typeface="Liberation Serif"/>
              </a:rPr>
              <a:t>In</a:t>
            </a:r>
            <a:r>
              <a:rPr dirty="0" sz="900" spc="130">
                <a:latin typeface="Liberation Serif"/>
                <a:cs typeface="Liberation Serif"/>
              </a:rPr>
              <a:t> </a:t>
            </a:r>
            <a:r>
              <a:rPr dirty="0" sz="900">
                <a:latin typeface="Liberation Serif"/>
                <a:cs typeface="Liberation Serif"/>
              </a:rPr>
              <a:t>this</a:t>
            </a:r>
            <a:r>
              <a:rPr dirty="0" sz="900" spc="125">
                <a:latin typeface="Liberation Serif"/>
                <a:cs typeface="Liberation Serif"/>
              </a:rPr>
              <a:t> </a:t>
            </a:r>
            <a:r>
              <a:rPr dirty="0" sz="900">
                <a:latin typeface="Liberation Serif"/>
                <a:cs typeface="Liberation Serif"/>
              </a:rPr>
              <a:t>example,</a:t>
            </a:r>
            <a:r>
              <a:rPr dirty="0" sz="900" spc="130">
                <a:latin typeface="Liberation Serif"/>
                <a:cs typeface="Liberation Serif"/>
              </a:rPr>
              <a:t> </a:t>
            </a:r>
            <a:r>
              <a:rPr dirty="0" sz="900">
                <a:latin typeface="Liberation Serif"/>
                <a:cs typeface="Liberation Serif"/>
              </a:rPr>
              <a:t>the</a:t>
            </a:r>
            <a:r>
              <a:rPr dirty="0" sz="900" spc="125">
                <a:latin typeface="Liberation Serif"/>
                <a:cs typeface="Liberation Serif"/>
              </a:rPr>
              <a:t> </a:t>
            </a:r>
            <a:r>
              <a:rPr dirty="0" sz="900">
                <a:latin typeface="Liberation Serif"/>
                <a:cs typeface="Liberation Serif"/>
              </a:rPr>
              <a:t>gap</a:t>
            </a:r>
            <a:r>
              <a:rPr dirty="0" sz="900" spc="125">
                <a:latin typeface="Liberation Serif"/>
                <a:cs typeface="Liberation Serif"/>
              </a:rPr>
              <a:t> </a:t>
            </a:r>
            <a:r>
              <a:rPr dirty="0" sz="900">
                <a:latin typeface="Liberation Serif"/>
                <a:cs typeface="Liberation Serif"/>
              </a:rPr>
              <a:t>exists</a:t>
            </a:r>
            <a:r>
              <a:rPr dirty="0" sz="900" spc="130">
                <a:latin typeface="Liberation Serif"/>
                <a:cs typeface="Liberation Serif"/>
              </a:rPr>
              <a:t> </a:t>
            </a:r>
            <a:r>
              <a:rPr dirty="0" sz="900">
                <a:latin typeface="Liberation Serif"/>
                <a:cs typeface="Liberation Serif"/>
              </a:rPr>
              <a:t>because</a:t>
            </a:r>
            <a:r>
              <a:rPr dirty="0" sz="900" spc="170">
                <a:latin typeface="Liberation Serif"/>
                <a:cs typeface="Liberation Serif"/>
              </a:rPr>
              <a:t> </a:t>
            </a:r>
            <a:r>
              <a:rPr dirty="0" sz="1050" spc="-65">
                <a:latin typeface="DejaVu Sans"/>
                <a:cs typeface="DejaVu Sans"/>
              </a:rPr>
              <a:t>lim</a:t>
            </a:r>
            <a:r>
              <a:rPr dirty="0" sz="1050" spc="-18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5">
                <a:latin typeface="DejaVu Sans"/>
                <a:cs typeface="DejaVu Sans"/>
              </a:rPr>
              <a:t> </a:t>
            </a:r>
            <a:r>
              <a:rPr dirty="0" sz="900">
                <a:latin typeface="Liberation Serif"/>
                <a:cs typeface="Liberation Serif"/>
              </a:rPr>
              <a:t>does</a:t>
            </a:r>
            <a:r>
              <a:rPr dirty="0" sz="900" spc="135">
                <a:latin typeface="Liberation Serif"/>
                <a:cs typeface="Liberation Serif"/>
              </a:rPr>
              <a:t> </a:t>
            </a:r>
            <a:r>
              <a:rPr dirty="0" sz="900">
                <a:latin typeface="Liberation Serif"/>
                <a:cs typeface="Liberation Serif"/>
              </a:rPr>
              <a:t>not</a:t>
            </a:r>
            <a:r>
              <a:rPr dirty="0" sz="900" spc="130">
                <a:latin typeface="Liberation Serif"/>
                <a:cs typeface="Liberation Serif"/>
              </a:rPr>
              <a:t> </a:t>
            </a:r>
            <a:r>
              <a:rPr dirty="0" sz="900">
                <a:latin typeface="Liberation Serif"/>
                <a:cs typeface="Liberation Serif"/>
              </a:rPr>
              <a:t>exist.</a:t>
            </a:r>
            <a:r>
              <a:rPr dirty="0" sz="900" spc="135">
                <a:latin typeface="Liberation Serif"/>
                <a:cs typeface="Liberation Serif"/>
              </a:rPr>
              <a:t> </a:t>
            </a:r>
            <a:r>
              <a:rPr dirty="0" sz="900" spc="-40">
                <a:latin typeface="Liberation Serif"/>
                <a:cs typeface="Liberation Serif"/>
              </a:rPr>
              <a:t>We</a:t>
            </a:r>
            <a:r>
              <a:rPr dirty="0" sz="900" spc="130">
                <a:latin typeface="Liberation Serif"/>
                <a:cs typeface="Liberation Serif"/>
              </a:rPr>
              <a:t> </a:t>
            </a:r>
            <a:r>
              <a:rPr dirty="0" sz="900">
                <a:latin typeface="Liberation Serif"/>
                <a:cs typeface="Liberation Serif"/>
              </a:rPr>
              <a:t>must</a:t>
            </a:r>
            <a:r>
              <a:rPr dirty="0" sz="900" spc="135">
                <a:latin typeface="Liberation Serif"/>
                <a:cs typeface="Liberation Serif"/>
              </a:rPr>
              <a:t> </a:t>
            </a:r>
            <a:r>
              <a:rPr dirty="0" sz="900">
                <a:latin typeface="Liberation Serif"/>
                <a:cs typeface="Liberation Serif"/>
              </a:rPr>
              <a:t>add</a:t>
            </a:r>
            <a:r>
              <a:rPr dirty="0" sz="900" spc="130">
                <a:latin typeface="Liberation Serif"/>
                <a:cs typeface="Liberation Serif"/>
              </a:rPr>
              <a:t> </a:t>
            </a:r>
            <a:r>
              <a:rPr dirty="0" sz="900">
                <a:latin typeface="Liberation Serif"/>
                <a:cs typeface="Liberation Serif"/>
              </a:rPr>
              <a:t>another</a:t>
            </a:r>
            <a:endParaRPr sz="900">
              <a:latin typeface="Liberation Serif"/>
              <a:cs typeface="Liberation Serif"/>
            </a:endParaRPr>
          </a:p>
          <a:p>
            <a:pPr algn="ctr" marL="1628775">
              <a:lnSpc>
                <a:spcPts val="500"/>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12700">
              <a:lnSpc>
                <a:spcPct val="100000"/>
              </a:lnSpc>
              <a:spcBef>
                <a:spcPts val="10"/>
              </a:spcBef>
            </a:pPr>
            <a:r>
              <a:rPr dirty="0" sz="900">
                <a:latin typeface="Liberation Serif"/>
                <a:cs typeface="Liberation Serif"/>
              </a:rPr>
              <a:t>condition for continuity at</a:t>
            </a:r>
            <a:r>
              <a:rPr dirty="0" sz="900" spc="-10">
                <a:latin typeface="Liberation Serif"/>
                <a:cs typeface="Liberation Serif"/>
              </a:rPr>
              <a:t> </a:t>
            </a:r>
            <a:r>
              <a:rPr dirty="0" sz="900" spc="-5" i="1">
                <a:latin typeface="Arial"/>
                <a:cs typeface="Arial"/>
              </a:rPr>
              <a:t>a</a:t>
            </a:r>
            <a:r>
              <a:rPr dirty="0" sz="900" spc="-5">
                <a:latin typeface="Liberation Serif"/>
                <a:cs typeface="Liberation Serif"/>
              </a:rPr>
              <a:t>—namely,</a:t>
            </a:r>
            <a:endParaRPr sz="900">
              <a:latin typeface="Liberation Serif"/>
              <a:cs typeface="Liberation Serif"/>
            </a:endParaRPr>
          </a:p>
        </p:txBody>
      </p:sp>
      <p:sp>
        <p:nvSpPr>
          <p:cNvPr id="8" name="object 8"/>
          <p:cNvSpPr txBox="1"/>
          <p:nvPr/>
        </p:nvSpPr>
        <p:spPr>
          <a:xfrm>
            <a:off x="772121" y="5912383"/>
            <a:ext cx="868044" cy="157480"/>
          </a:xfrm>
          <a:prstGeom prst="rect">
            <a:avLst/>
          </a:prstGeom>
        </p:spPr>
        <p:txBody>
          <a:bodyPr wrap="square" lIns="0" tIns="14604" rIns="0" bIns="0" rtlCol="0" vert="horz">
            <a:spAutoFit/>
          </a:bodyPr>
          <a:lstStyle/>
          <a:p>
            <a:pPr marL="12700">
              <a:lnSpc>
                <a:spcPct val="100000"/>
              </a:lnSpc>
              <a:spcBef>
                <a:spcPts val="114"/>
              </a:spcBef>
            </a:pPr>
            <a:r>
              <a:rPr dirty="0" sz="750" b="1" i="1">
                <a:solidFill>
                  <a:srgbClr val="1279C2"/>
                </a:solidFill>
                <a:latin typeface="Liberation Sans"/>
                <a:cs typeface="Liberation Sans"/>
              </a:rPr>
              <a:t>II. </a:t>
            </a:r>
            <a:r>
              <a:rPr dirty="0" sz="850" spc="-55">
                <a:solidFill>
                  <a:srgbClr val="1279C2"/>
                </a:solidFill>
                <a:latin typeface="DejaVu Sans"/>
                <a:cs typeface="DejaVu Sans"/>
              </a:rPr>
              <a:t>lim </a:t>
            </a:r>
            <a:r>
              <a:rPr dirty="0" sz="750" spc="60" i="1">
                <a:solidFill>
                  <a:srgbClr val="1279C2"/>
                </a:solidFill>
                <a:latin typeface="Arial"/>
                <a:cs typeface="Arial"/>
              </a:rPr>
              <a:t>f</a:t>
            </a:r>
            <a:r>
              <a:rPr dirty="0" sz="850" spc="60">
                <a:solidFill>
                  <a:srgbClr val="1279C2"/>
                </a:solidFill>
                <a:latin typeface="DejaVu Sans"/>
                <a:cs typeface="DejaVu Sans"/>
              </a:rPr>
              <a:t>(</a:t>
            </a:r>
            <a:r>
              <a:rPr dirty="0" sz="750" spc="60" i="1">
                <a:solidFill>
                  <a:srgbClr val="1279C2"/>
                </a:solidFill>
                <a:latin typeface="Arial"/>
                <a:cs typeface="Arial"/>
              </a:rPr>
              <a:t>x</a:t>
            </a:r>
            <a:r>
              <a:rPr dirty="0" sz="850" spc="60">
                <a:solidFill>
                  <a:srgbClr val="1279C2"/>
                </a:solidFill>
                <a:latin typeface="DejaVu Sans"/>
                <a:cs typeface="DejaVu Sans"/>
              </a:rPr>
              <a:t>)</a:t>
            </a:r>
            <a:r>
              <a:rPr dirty="0" sz="850" spc="-85">
                <a:solidFill>
                  <a:srgbClr val="1279C2"/>
                </a:solidFill>
                <a:latin typeface="DejaVu Sans"/>
                <a:cs typeface="DejaVu Sans"/>
              </a:rPr>
              <a:t> </a:t>
            </a:r>
            <a:r>
              <a:rPr dirty="0" sz="750" b="1" i="1">
                <a:solidFill>
                  <a:srgbClr val="1279C2"/>
                </a:solidFill>
                <a:latin typeface="Liberation Sans"/>
                <a:cs typeface="Liberation Sans"/>
              </a:rPr>
              <a:t>EXISTS</a:t>
            </a:r>
            <a:endParaRPr sz="750">
              <a:latin typeface="Liberation Sans"/>
              <a:cs typeface="Liberation Sans"/>
            </a:endParaRPr>
          </a:p>
        </p:txBody>
      </p:sp>
      <p:sp>
        <p:nvSpPr>
          <p:cNvPr id="9" name="object 9"/>
          <p:cNvSpPr txBox="1"/>
          <p:nvPr/>
        </p:nvSpPr>
        <p:spPr>
          <a:xfrm>
            <a:off x="877992" y="6001883"/>
            <a:ext cx="179070" cy="118745"/>
          </a:xfrm>
          <a:prstGeom prst="rect">
            <a:avLst/>
          </a:prstGeom>
        </p:spPr>
        <p:txBody>
          <a:bodyPr wrap="square" lIns="0" tIns="13970" rIns="0" bIns="0" rtlCol="0" vert="horz">
            <a:spAutoFit/>
          </a:bodyPr>
          <a:lstStyle/>
          <a:p>
            <a:pPr marL="12700">
              <a:lnSpc>
                <a:spcPct val="100000"/>
              </a:lnSpc>
              <a:spcBef>
                <a:spcPts val="110"/>
              </a:spcBef>
            </a:pPr>
            <a:r>
              <a:rPr dirty="0" sz="500" spc="45" i="1">
                <a:solidFill>
                  <a:srgbClr val="1279C2"/>
                </a:solidFill>
                <a:latin typeface="Arial"/>
                <a:cs typeface="Arial"/>
              </a:rPr>
              <a:t>x</a:t>
            </a:r>
            <a:r>
              <a:rPr dirty="0" sz="600" spc="95">
                <a:solidFill>
                  <a:srgbClr val="1279C2"/>
                </a:solidFill>
                <a:latin typeface="DejaVu Sans"/>
                <a:cs typeface="DejaVu Sans"/>
              </a:rPr>
              <a:t>→</a:t>
            </a:r>
            <a:r>
              <a:rPr dirty="0" sz="500" spc="30" i="1">
                <a:solidFill>
                  <a:srgbClr val="1279C2"/>
                </a:solidFill>
                <a:latin typeface="Arial"/>
                <a:cs typeface="Arial"/>
              </a:rPr>
              <a:t>a</a:t>
            </a:r>
            <a:endParaRPr sz="500">
              <a:latin typeface="Arial"/>
              <a:cs typeface="Arial"/>
            </a:endParaRPr>
          </a:p>
        </p:txBody>
      </p:sp>
      <p:sp>
        <p:nvSpPr>
          <p:cNvPr id="10" name="object 10"/>
          <p:cNvSpPr txBox="1"/>
          <p:nvPr/>
        </p:nvSpPr>
        <p:spPr>
          <a:xfrm>
            <a:off x="1943994" y="7828613"/>
            <a:ext cx="3668395" cy="168275"/>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a:t>
            </a:r>
            <a:r>
              <a:rPr dirty="0" sz="800" spc="-5">
                <a:latin typeface="Liberation Serif"/>
                <a:cs typeface="Liberation Serif"/>
              </a:rPr>
              <a:t> </a:t>
            </a:r>
            <a:r>
              <a:rPr dirty="0" sz="900" spc="-85">
                <a:latin typeface="DejaVu Sans"/>
                <a:cs typeface="DejaVu Sans"/>
              </a:rPr>
              <a:t>2.5.2</a:t>
            </a:r>
            <a:r>
              <a:rPr dirty="0" sz="800" spc="-85">
                <a:latin typeface="Liberation Serif"/>
                <a:cs typeface="Liberation Serif"/>
              </a:rPr>
              <a:t>:</a:t>
            </a:r>
            <a:r>
              <a:rPr dirty="0" sz="800">
                <a:latin typeface="Liberation Serif"/>
                <a:cs typeface="Liberation Serif"/>
              </a:rPr>
              <a:t> The</a:t>
            </a:r>
            <a:r>
              <a:rPr dirty="0" sz="800" spc="-5">
                <a:latin typeface="Liberation Serif"/>
                <a:cs typeface="Liberation Serif"/>
              </a:rPr>
              <a:t> </a:t>
            </a:r>
            <a:r>
              <a:rPr dirty="0" sz="800">
                <a:latin typeface="Liberation Serif"/>
                <a:cs typeface="Liberation Serif"/>
              </a:rPr>
              <a:t>function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45">
                <a:latin typeface="DejaVu Sans"/>
                <a:cs typeface="DejaVu Sans"/>
              </a:rPr>
              <a:t> </a:t>
            </a:r>
            <a:r>
              <a:rPr dirty="0" sz="800">
                <a:latin typeface="Liberation Serif"/>
                <a:cs typeface="Liberation Serif"/>
              </a:rPr>
              <a:t>is</a:t>
            </a:r>
            <a:r>
              <a:rPr dirty="0" sz="800" spc="-5">
                <a:latin typeface="Liberation Serif"/>
                <a:cs typeface="Liberation Serif"/>
              </a:rPr>
              <a:t> </a:t>
            </a:r>
            <a:r>
              <a:rPr dirty="0" sz="800">
                <a:latin typeface="Liberation Serif"/>
                <a:cs typeface="Liberation Serif"/>
              </a:rPr>
              <a:t>not continuous at</a:t>
            </a:r>
            <a:r>
              <a:rPr dirty="0" sz="800" spc="-5">
                <a:latin typeface="Liberation Serif"/>
                <a:cs typeface="Liberation Serif"/>
              </a:rPr>
              <a:t> </a:t>
            </a:r>
            <a:r>
              <a:rPr dirty="0" sz="800">
                <a:latin typeface="Liberation Serif"/>
                <a:cs typeface="Liberation Serif"/>
              </a:rPr>
              <a:t>a because</a:t>
            </a:r>
            <a:r>
              <a:rPr dirty="0" sz="800" spc="35">
                <a:latin typeface="Liberation Serif"/>
                <a:cs typeface="Liberation Serif"/>
              </a:rPr>
              <a:t> </a:t>
            </a:r>
            <a:r>
              <a:rPr dirty="0" sz="900" spc="-65">
                <a:latin typeface="DejaVu Sans"/>
                <a:cs typeface="DejaVu Sans"/>
              </a:rPr>
              <a:t>lim</a:t>
            </a:r>
            <a:r>
              <a:rPr dirty="0" sz="900" spc="-125">
                <a:latin typeface="DejaVu Sans"/>
                <a:cs typeface="DejaVu Sans"/>
              </a:rPr>
              <a:t>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60">
                <a:latin typeface="DejaVu Sans"/>
                <a:cs typeface="DejaVu Sans"/>
              </a:rPr>
              <a:t> </a:t>
            </a:r>
            <a:r>
              <a:rPr dirty="0" sz="800">
                <a:latin typeface="Liberation Serif"/>
                <a:cs typeface="Liberation Serif"/>
              </a:rPr>
              <a:t>does</a:t>
            </a:r>
            <a:r>
              <a:rPr dirty="0" sz="800" spc="-5">
                <a:latin typeface="Liberation Serif"/>
                <a:cs typeface="Liberation Serif"/>
              </a:rPr>
              <a:t> </a:t>
            </a:r>
            <a:r>
              <a:rPr dirty="0" sz="800">
                <a:latin typeface="Liberation Serif"/>
                <a:cs typeface="Liberation Serif"/>
              </a:rPr>
              <a:t>not </a:t>
            </a:r>
            <a:r>
              <a:rPr dirty="0" sz="800" spc="-5">
                <a:latin typeface="Liberation Serif"/>
                <a:cs typeface="Liberation Serif"/>
              </a:rPr>
              <a:t>exist.</a:t>
            </a:r>
            <a:endParaRPr sz="800">
              <a:latin typeface="Liberation Serif"/>
              <a:cs typeface="Liberation Serif"/>
            </a:endParaRPr>
          </a:p>
        </p:txBody>
      </p:sp>
      <p:sp>
        <p:nvSpPr>
          <p:cNvPr id="11" name="object 11"/>
          <p:cNvSpPr txBox="1"/>
          <p:nvPr/>
        </p:nvSpPr>
        <p:spPr>
          <a:xfrm>
            <a:off x="772121" y="7921897"/>
            <a:ext cx="6010275" cy="715010"/>
          </a:xfrm>
          <a:prstGeom prst="rect">
            <a:avLst/>
          </a:prstGeom>
        </p:spPr>
        <p:txBody>
          <a:bodyPr wrap="square" lIns="0" tIns="22225" rIns="0" bIns="0" rtlCol="0" vert="horz">
            <a:spAutoFit/>
          </a:bodyPr>
          <a:lstStyle/>
          <a:p>
            <a:pPr marL="3806190">
              <a:lnSpc>
                <a:spcPct val="100000"/>
              </a:lnSpc>
              <a:spcBef>
                <a:spcPts val="175"/>
              </a:spcBef>
            </a:pPr>
            <a:r>
              <a:rPr dirty="0" sz="550" spc="60" i="1">
                <a:latin typeface="Arial"/>
                <a:cs typeface="Arial"/>
              </a:rPr>
              <a:t>x</a:t>
            </a:r>
            <a:r>
              <a:rPr dirty="0" sz="650" spc="60">
                <a:latin typeface="DejaVu Sans"/>
                <a:cs typeface="DejaVu Sans"/>
              </a:rPr>
              <a:t>→</a:t>
            </a:r>
            <a:r>
              <a:rPr dirty="0" sz="550" spc="60" i="1">
                <a:latin typeface="Arial"/>
                <a:cs typeface="Arial"/>
              </a:rPr>
              <a:t>a</a:t>
            </a:r>
            <a:endParaRPr sz="550">
              <a:latin typeface="Arial"/>
              <a:cs typeface="Arial"/>
            </a:endParaRPr>
          </a:p>
          <a:p>
            <a:pPr marL="12700" marR="5080">
              <a:lnSpc>
                <a:spcPct val="107200"/>
              </a:lnSpc>
              <a:spcBef>
                <a:spcPts val="5"/>
              </a:spcBef>
            </a:pPr>
            <a:r>
              <a:rPr dirty="0" sz="900" spc="-5">
                <a:latin typeface="Liberation Serif"/>
                <a:cs typeface="Liberation Serif"/>
              </a:rPr>
              <a:t>However, </a:t>
            </a:r>
            <a:r>
              <a:rPr dirty="0" sz="900">
                <a:latin typeface="Liberation Serif"/>
                <a:cs typeface="Liberation Serif"/>
              </a:rPr>
              <a:t>as we see in Figure </a:t>
            </a:r>
            <a:r>
              <a:rPr dirty="0" sz="1050" spc="-95">
                <a:latin typeface="DejaVu Sans"/>
                <a:cs typeface="DejaVu Sans"/>
              </a:rPr>
              <a:t>2.5.3</a:t>
            </a:r>
            <a:r>
              <a:rPr dirty="0" sz="900" spc="-95">
                <a:latin typeface="Liberation Serif"/>
                <a:cs typeface="Liberation Serif"/>
              </a:rPr>
              <a:t>, </a:t>
            </a:r>
            <a:r>
              <a:rPr dirty="0" sz="900">
                <a:latin typeface="Liberation Serif"/>
                <a:cs typeface="Liberation Serif"/>
              </a:rPr>
              <a:t>these two conditions by themselves do not guarantee continuity at a point. The function in  this figure satisfies both of our first two conditions, but is still not continuous at </a:t>
            </a:r>
            <a:r>
              <a:rPr dirty="0" sz="900" spc="5" i="1">
                <a:latin typeface="Arial"/>
                <a:cs typeface="Arial"/>
              </a:rPr>
              <a:t>a</a:t>
            </a:r>
            <a:r>
              <a:rPr dirty="0" sz="900" spc="5">
                <a:latin typeface="Liberation Serif"/>
                <a:cs typeface="Liberation Serif"/>
              </a:rPr>
              <a:t>. </a:t>
            </a:r>
            <a:r>
              <a:rPr dirty="0" sz="900" spc="-40">
                <a:latin typeface="Liberation Serif"/>
                <a:cs typeface="Liberation Serif"/>
              </a:rPr>
              <a:t>We </a:t>
            </a:r>
            <a:r>
              <a:rPr dirty="0" sz="900">
                <a:latin typeface="Liberation Serif"/>
                <a:cs typeface="Liberation Serif"/>
              </a:rPr>
              <a:t>must add a third condition to our</a:t>
            </a:r>
            <a:r>
              <a:rPr dirty="0" sz="900" spc="-30">
                <a:latin typeface="Liberation Serif"/>
                <a:cs typeface="Liberation Serif"/>
              </a:rPr>
              <a:t> </a:t>
            </a:r>
            <a:r>
              <a:rPr dirty="0" sz="900">
                <a:latin typeface="Liberation Serif"/>
                <a:cs typeface="Liberation Serif"/>
              </a:rPr>
              <a:t>list:</a:t>
            </a:r>
            <a:endParaRPr sz="900">
              <a:latin typeface="Liberation Serif"/>
              <a:cs typeface="Liberation Serif"/>
            </a:endParaRPr>
          </a:p>
          <a:p>
            <a:pPr marL="12700">
              <a:lnSpc>
                <a:spcPts val="900"/>
              </a:lnSpc>
              <a:spcBef>
                <a:spcPts val="545"/>
              </a:spcBef>
            </a:pPr>
            <a:r>
              <a:rPr dirty="0" sz="750" b="1" i="1">
                <a:solidFill>
                  <a:srgbClr val="1279C2"/>
                </a:solidFill>
                <a:latin typeface="Liberation Sans"/>
                <a:cs typeface="Liberation Sans"/>
              </a:rPr>
              <a:t>III. </a:t>
            </a:r>
            <a:r>
              <a:rPr dirty="0" sz="850" spc="-55">
                <a:solidFill>
                  <a:srgbClr val="1279C2"/>
                </a:solidFill>
                <a:latin typeface="DejaVu Sans"/>
                <a:cs typeface="DejaVu Sans"/>
              </a:rPr>
              <a:t>lim </a:t>
            </a:r>
            <a:r>
              <a:rPr dirty="0" sz="750" spc="60" i="1">
                <a:solidFill>
                  <a:srgbClr val="1279C2"/>
                </a:solidFill>
                <a:latin typeface="Arial"/>
                <a:cs typeface="Arial"/>
              </a:rPr>
              <a:t>f</a:t>
            </a:r>
            <a:r>
              <a:rPr dirty="0" sz="850" spc="60">
                <a:solidFill>
                  <a:srgbClr val="1279C2"/>
                </a:solidFill>
                <a:latin typeface="DejaVu Sans"/>
                <a:cs typeface="DejaVu Sans"/>
              </a:rPr>
              <a:t>(</a:t>
            </a:r>
            <a:r>
              <a:rPr dirty="0" sz="750" spc="60" i="1">
                <a:solidFill>
                  <a:srgbClr val="1279C2"/>
                </a:solidFill>
                <a:latin typeface="Arial"/>
                <a:cs typeface="Arial"/>
              </a:rPr>
              <a:t>x</a:t>
            </a:r>
            <a:r>
              <a:rPr dirty="0" sz="850" spc="60">
                <a:solidFill>
                  <a:srgbClr val="1279C2"/>
                </a:solidFill>
                <a:latin typeface="DejaVu Sans"/>
                <a:cs typeface="DejaVu Sans"/>
              </a:rPr>
              <a:t>)</a:t>
            </a:r>
            <a:r>
              <a:rPr dirty="0" sz="850" spc="-80">
                <a:solidFill>
                  <a:srgbClr val="1279C2"/>
                </a:solidFill>
                <a:latin typeface="DejaVu Sans"/>
                <a:cs typeface="DejaVu Sans"/>
              </a:rPr>
              <a:t> </a:t>
            </a:r>
            <a:r>
              <a:rPr dirty="0" sz="850" spc="-70">
                <a:solidFill>
                  <a:srgbClr val="1279C2"/>
                </a:solidFill>
                <a:latin typeface="DejaVu Sans"/>
                <a:cs typeface="DejaVu Sans"/>
              </a:rPr>
              <a:t>= </a:t>
            </a:r>
            <a:r>
              <a:rPr dirty="0" sz="750" spc="45" i="1">
                <a:solidFill>
                  <a:srgbClr val="1279C2"/>
                </a:solidFill>
                <a:latin typeface="Arial"/>
                <a:cs typeface="Arial"/>
              </a:rPr>
              <a:t>f</a:t>
            </a:r>
            <a:r>
              <a:rPr dirty="0" sz="850" spc="45">
                <a:solidFill>
                  <a:srgbClr val="1279C2"/>
                </a:solidFill>
                <a:latin typeface="DejaVu Sans"/>
                <a:cs typeface="DejaVu Sans"/>
              </a:rPr>
              <a:t>(</a:t>
            </a:r>
            <a:r>
              <a:rPr dirty="0" sz="750" spc="45" i="1">
                <a:solidFill>
                  <a:srgbClr val="1279C2"/>
                </a:solidFill>
                <a:latin typeface="Arial"/>
                <a:cs typeface="Arial"/>
              </a:rPr>
              <a:t>a</a:t>
            </a:r>
            <a:r>
              <a:rPr dirty="0" sz="850" spc="45">
                <a:solidFill>
                  <a:srgbClr val="1279C2"/>
                </a:solidFill>
                <a:latin typeface="DejaVu Sans"/>
                <a:cs typeface="DejaVu Sans"/>
              </a:rPr>
              <a:t>)</a:t>
            </a:r>
            <a:endParaRPr sz="850">
              <a:latin typeface="DejaVu Sans"/>
              <a:cs typeface="DejaVu Sans"/>
            </a:endParaRPr>
          </a:p>
          <a:p>
            <a:pPr marL="144780">
              <a:lnSpc>
                <a:spcPts val="600"/>
              </a:lnSpc>
            </a:pPr>
            <a:r>
              <a:rPr dirty="0" sz="500" spc="55" i="1">
                <a:solidFill>
                  <a:srgbClr val="1279C2"/>
                </a:solidFill>
                <a:latin typeface="Arial"/>
                <a:cs typeface="Arial"/>
              </a:rPr>
              <a:t>x</a:t>
            </a:r>
            <a:r>
              <a:rPr dirty="0" sz="600" spc="55">
                <a:solidFill>
                  <a:srgbClr val="1279C2"/>
                </a:solidFill>
                <a:latin typeface="DejaVu Sans"/>
                <a:cs typeface="DejaVu Sans"/>
              </a:rPr>
              <a:t>→</a:t>
            </a:r>
            <a:r>
              <a:rPr dirty="0" sz="500" spc="55" i="1">
                <a:solidFill>
                  <a:srgbClr val="1279C2"/>
                </a:solidFill>
                <a:latin typeface="Arial"/>
                <a:cs typeface="Arial"/>
              </a:rPr>
              <a:t>a</a:t>
            </a:r>
            <a:endParaRPr sz="5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3014186"/>
            <a:ext cx="5994400" cy="1257935"/>
          </a:xfrm>
          <a:custGeom>
            <a:avLst/>
            <a:gdLst/>
            <a:ahLst/>
            <a:cxnLst/>
            <a:rect l="l" t="t" r="r" b="b"/>
            <a:pathLst>
              <a:path w="5994400" h="1257935">
                <a:moveTo>
                  <a:pt x="5946849" y="1257934"/>
                </a:moveTo>
                <a:lnTo>
                  <a:pt x="47443" y="1257934"/>
                </a:lnTo>
                <a:lnTo>
                  <a:pt x="38133" y="1257078"/>
                </a:lnTo>
                <a:lnTo>
                  <a:pt x="3480" y="1228588"/>
                </a:lnTo>
                <a:lnTo>
                  <a:pt x="0" y="1210372"/>
                </a:lnTo>
                <a:lnTo>
                  <a:pt x="0" y="47561"/>
                </a:lnTo>
                <a:lnTo>
                  <a:pt x="21287" y="7850"/>
                </a:lnTo>
                <a:lnTo>
                  <a:pt x="47641" y="0"/>
                </a:lnTo>
                <a:lnTo>
                  <a:pt x="5946651" y="0"/>
                </a:lnTo>
                <a:lnTo>
                  <a:pt x="5986435" y="21294"/>
                </a:lnTo>
                <a:lnTo>
                  <a:pt x="5994283" y="47561"/>
                </a:lnTo>
                <a:lnTo>
                  <a:pt x="5994283" y="1210372"/>
                </a:lnTo>
                <a:lnTo>
                  <a:pt x="5972995" y="1250095"/>
                </a:lnTo>
                <a:lnTo>
                  <a:pt x="5946849" y="1257934"/>
                </a:lnTo>
                <a:close/>
              </a:path>
            </a:pathLst>
          </a:custGeom>
          <a:solidFill>
            <a:srgbClr val="CA1D07">
              <a:alpha val="3138"/>
            </a:srgbClr>
          </a:solidFill>
        </p:spPr>
        <p:txBody>
          <a:bodyPr wrap="square" lIns="0" tIns="0" rIns="0" bIns="0" rtlCol="0"/>
          <a:lstStyle/>
          <a:p/>
        </p:txBody>
      </p:sp>
      <p:sp>
        <p:nvSpPr>
          <p:cNvPr id="3" name="object 3"/>
          <p:cNvSpPr/>
          <p:nvPr/>
        </p:nvSpPr>
        <p:spPr>
          <a:xfrm>
            <a:off x="781098" y="3014186"/>
            <a:ext cx="5994400" cy="1258570"/>
          </a:xfrm>
          <a:custGeom>
            <a:avLst/>
            <a:gdLst/>
            <a:ahLst/>
            <a:cxnLst/>
            <a:rect l="l" t="t" r="r" b="b"/>
            <a:pathLst>
              <a:path w="5994400" h="1258570">
                <a:moveTo>
                  <a:pt x="5946660" y="1257952"/>
                </a:moveTo>
                <a:lnTo>
                  <a:pt x="47649" y="1257952"/>
                </a:lnTo>
                <a:lnTo>
                  <a:pt x="38141" y="1257078"/>
                </a:lnTo>
                <a:lnTo>
                  <a:pt x="3488" y="1228588"/>
                </a:lnTo>
                <a:lnTo>
                  <a:pt x="0" y="1210281"/>
                </a:lnTo>
                <a:lnTo>
                  <a:pt x="1" y="47639"/>
                </a:lnTo>
                <a:lnTo>
                  <a:pt x="21295" y="7850"/>
                </a:lnTo>
                <a:lnTo>
                  <a:pt x="47649" y="0"/>
                </a:lnTo>
                <a:lnTo>
                  <a:pt x="5946660" y="0"/>
                </a:lnTo>
                <a:lnTo>
                  <a:pt x="5956157" y="872"/>
                </a:lnTo>
                <a:lnTo>
                  <a:pt x="5964940" y="3488"/>
                </a:lnTo>
                <a:lnTo>
                  <a:pt x="5973003" y="7850"/>
                </a:lnTo>
                <a:lnTo>
                  <a:pt x="5975010" y="9520"/>
                </a:lnTo>
                <a:lnTo>
                  <a:pt x="42594" y="9520"/>
                </a:lnTo>
                <a:lnTo>
                  <a:pt x="37731" y="10473"/>
                </a:lnTo>
                <a:lnTo>
                  <a:pt x="10497" y="37728"/>
                </a:lnTo>
                <a:lnTo>
                  <a:pt x="9529" y="42589"/>
                </a:lnTo>
                <a:lnTo>
                  <a:pt x="9529" y="1215335"/>
                </a:lnTo>
                <a:lnTo>
                  <a:pt x="33061" y="1245545"/>
                </a:lnTo>
                <a:lnTo>
                  <a:pt x="42594" y="1248404"/>
                </a:lnTo>
                <a:lnTo>
                  <a:pt x="5975036" y="1248404"/>
                </a:lnTo>
                <a:lnTo>
                  <a:pt x="5973003" y="1250095"/>
                </a:lnTo>
                <a:lnTo>
                  <a:pt x="5964940" y="1254458"/>
                </a:lnTo>
                <a:lnTo>
                  <a:pt x="5956157" y="1257078"/>
                </a:lnTo>
                <a:lnTo>
                  <a:pt x="5946660" y="1257952"/>
                </a:lnTo>
                <a:close/>
              </a:path>
              <a:path w="5994400" h="1258570">
                <a:moveTo>
                  <a:pt x="5975036" y="1248404"/>
                </a:moveTo>
                <a:lnTo>
                  <a:pt x="5951693" y="1248404"/>
                </a:lnTo>
                <a:lnTo>
                  <a:pt x="5956563" y="1247451"/>
                </a:lnTo>
                <a:lnTo>
                  <a:pt x="5961232" y="1245545"/>
                </a:lnTo>
                <a:lnTo>
                  <a:pt x="5984762" y="1215335"/>
                </a:lnTo>
                <a:lnTo>
                  <a:pt x="5984762" y="42589"/>
                </a:lnTo>
                <a:lnTo>
                  <a:pt x="5961232" y="12379"/>
                </a:lnTo>
                <a:lnTo>
                  <a:pt x="5951693" y="9520"/>
                </a:lnTo>
                <a:lnTo>
                  <a:pt x="5975010" y="9520"/>
                </a:lnTo>
                <a:lnTo>
                  <a:pt x="5994299" y="47639"/>
                </a:lnTo>
                <a:lnTo>
                  <a:pt x="5994300" y="1210281"/>
                </a:lnTo>
                <a:lnTo>
                  <a:pt x="5993426" y="1219796"/>
                </a:lnTo>
                <a:lnTo>
                  <a:pt x="5990806" y="1228588"/>
                </a:lnTo>
                <a:lnTo>
                  <a:pt x="5986443" y="1236654"/>
                </a:lnTo>
                <a:lnTo>
                  <a:pt x="5980340" y="1243992"/>
                </a:lnTo>
                <a:lnTo>
                  <a:pt x="5975036" y="1248404"/>
                </a:lnTo>
                <a:close/>
              </a:path>
            </a:pathLst>
          </a:custGeom>
          <a:solidFill>
            <a:srgbClr val="000000">
              <a:alpha val="50199"/>
            </a:srgbClr>
          </a:solidFill>
        </p:spPr>
        <p:txBody>
          <a:bodyPr wrap="square" lIns="0" tIns="0" rIns="0" bIns="0" rtlCol="0"/>
          <a:lstStyle/>
          <a:p/>
        </p:txBody>
      </p:sp>
      <p:sp>
        <p:nvSpPr>
          <p:cNvPr id="4" name="object 4"/>
          <p:cNvSpPr/>
          <p:nvPr/>
        </p:nvSpPr>
        <p:spPr>
          <a:xfrm>
            <a:off x="857337" y="321906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5" name="object 5"/>
          <p:cNvSpPr/>
          <p:nvPr/>
        </p:nvSpPr>
        <p:spPr>
          <a:xfrm>
            <a:off x="781107" y="4519910"/>
            <a:ext cx="5994400" cy="1572895"/>
          </a:xfrm>
          <a:custGeom>
            <a:avLst/>
            <a:gdLst/>
            <a:ahLst/>
            <a:cxnLst/>
            <a:rect l="l" t="t" r="r" b="b"/>
            <a:pathLst>
              <a:path w="5994400" h="1572895">
                <a:moveTo>
                  <a:pt x="5946830" y="1572416"/>
                </a:moveTo>
                <a:lnTo>
                  <a:pt x="47462" y="1572416"/>
                </a:lnTo>
                <a:lnTo>
                  <a:pt x="38133" y="1571558"/>
                </a:lnTo>
                <a:lnTo>
                  <a:pt x="3480" y="1543072"/>
                </a:lnTo>
                <a:lnTo>
                  <a:pt x="0" y="1524883"/>
                </a:lnTo>
                <a:lnTo>
                  <a:pt x="0" y="47549"/>
                </a:lnTo>
                <a:lnTo>
                  <a:pt x="21287" y="7856"/>
                </a:lnTo>
                <a:lnTo>
                  <a:pt x="47641" y="0"/>
                </a:lnTo>
                <a:lnTo>
                  <a:pt x="5946651" y="0"/>
                </a:lnTo>
                <a:lnTo>
                  <a:pt x="5986435" y="21296"/>
                </a:lnTo>
                <a:lnTo>
                  <a:pt x="5994283" y="47549"/>
                </a:lnTo>
                <a:lnTo>
                  <a:pt x="5994283" y="1524883"/>
                </a:lnTo>
                <a:lnTo>
                  <a:pt x="5972995" y="1564576"/>
                </a:lnTo>
                <a:lnTo>
                  <a:pt x="5946830" y="1572416"/>
                </a:lnTo>
                <a:close/>
              </a:path>
            </a:pathLst>
          </a:custGeom>
          <a:solidFill>
            <a:srgbClr val="87BF07">
              <a:alpha val="3138"/>
            </a:srgbClr>
          </a:solidFill>
        </p:spPr>
        <p:txBody>
          <a:bodyPr wrap="square" lIns="0" tIns="0" rIns="0" bIns="0" rtlCol="0"/>
          <a:lstStyle/>
          <a:p/>
        </p:txBody>
      </p:sp>
      <p:sp>
        <p:nvSpPr>
          <p:cNvPr id="6" name="object 6"/>
          <p:cNvSpPr/>
          <p:nvPr/>
        </p:nvSpPr>
        <p:spPr>
          <a:xfrm>
            <a:off x="781098" y="4519910"/>
            <a:ext cx="5994400" cy="1572895"/>
          </a:xfrm>
          <a:custGeom>
            <a:avLst/>
            <a:gdLst/>
            <a:ahLst/>
            <a:cxnLst/>
            <a:rect l="l" t="t" r="r" b="b"/>
            <a:pathLst>
              <a:path w="5994400" h="1572895">
                <a:moveTo>
                  <a:pt x="5946660" y="1572432"/>
                </a:moveTo>
                <a:lnTo>
                  <a:pt x="47649" y="1572432"/>
                </a:lnTo>
                <a:lnTo>
                  <a:pt x="38141" y="1571558"/>
                </a:lnTo>
                <a:lnTo>
                  <a:pt x="3488" y="1543072"/>
                </a:lnTo>
                <a:lnTo>
                  <a:pt x="0" y="1524792"/>
                </a:lnTo>
                <a:lnTo>
                  <a:pt x="0" y="47636"/>
                </a:lnTo>
                <a:lnTo>
                  <a:pt x="21295" y="7856"/>
                </a:lnTo>
                <a:lnTo>
                  <a:pt x="47649" y="0"/>
                </a:lnTo>
                <a:lnTo>
                  <a:pt x="5946660" y="0"/>
                </a:lnTo>
                <a:lnTo>
                  <a:pt x="5956157" y="873"/>
                </a:lnTo>
                <a:lnTo>
                  <a:pt x="5964940" y="3493"/>
                </a:lnTo>
                <a:lnTo>
                  <a:pt x="5973003" y="7856"/>
                </a:lnTo>
                <a:lnTo>
                  <a:pt x="5974998" y="9516"/>
                </a:lnTo>
                <a:lnTo>
                  <a:pt x="42594" y="9516"/>
                </a:lnTo>
                <a:lnTo>
                  <a:pt x="37731" y="10469"/>
                </a:lnTo>
                <a:lnTo>
                  <a:pt x="10497" y="37725"/>
                </a:lnTo>
                <a:lnTo>
                  <a:pt x="9529" y="42585"/>
                </a:lnTo>
                <a:lnTo>
                  <a:pt x="9529" y="1529817"/>
                </a:lnTo>
                <a:lnTo>
                  <a:pt x="33061" y="1560027"/>
                </a:lnTo>
                <a:lnTo>
                  <a:pt x="42594" y="1562886"/>
                </a:lnTo>
                <a:lnTo>
                  <a:pt x="5975034" y="1562886"/>
                </a:lnTo>
                <a:lnTo>
                  <a:pt x="5973003" y="1564576"/>
                </a:lnTo>
                <a:lnTo>
                  <a:pt x="5964940" y="1568938"/>
                </a:lnTo>
                <a:lnTo>
                  <a:pt x="5956157" y="1571558"/>
                </a:lnTo>
                <a:lnTo>
                  <a:pt x="5946660" y="1572432"/>
                </a:lnTo>
                <a:close/>
              </a:path>
              <a:path w="5994400" h="1572895">
                <a:moveTo>
                  <a:pt x="5975034" y="1562886"/>
                </a:moveTo>
                <a:lnTo>
                  <a:pt x="5951693" y="1562886"/>
                </a:lnTo>
                <a:lnTo>
                  <a:pt x="5956563" y="1561933"/>
                </a:lnTo>
                <a:lnTo>
                  <a:pt x="5961232" y="1560027"/>
                </a:lnTo>
                <a:lnTo>
                  <a:pt x="5984762" y="1529817"/>
                </a:lnTo>
                <a:lnTo>
                  <a:pt x="5984762" y="42585"/>
                </a:lnTo>
                <a:lnTo>
                  <a:pt x="5961232" y="12375"/>
                </a:lnTo>
                <a:lnTo>
                  <a:pt x="5951693" y="9516"/>
                </a:lnTo>
                <a:lnTo>
                  <a:pt x="5974998" y="9516"/>
                </a:lnTo>
                <a:lnTo>
                  <a:pt x="5994300" y="47636"/>
                </a:lnTo>
                <a:lnTo>
                  <a:pt x="5994300" y="1524792"/>
                </a:lnTo>
                <a:lnTo>
                  <a:pt x="5993426" y="1534289"/>
                </a:lnTo>
                <a:lnTo>
                  <a:pt x="5990806" y="1543072"/>
                </a:lnTo>
                <a:lnTo>
                  <a:pt x="5986443" y="1551135"/>
                </a:lnTo>
                <a:lnTo>
                  <a:pt x="5980340" y="1558472"/>
                </a:lnTo>
                <a:lnTo>
                  <a:pt x="5975034" y="1562886"/>
                </a:lnTo>
                <a:close/>
              </a:path>
            </a:pathLst>
          </a:custGeom>
          <a:solidFill>
            <a:srgbClr val="000000">
              <a:alpha val="50199"/>
            </a:srgbClr>
          </a:solidFill>
        </p:spPr>
        <p:txBody>
          <a:bodyPr wrap="square" lIns="0" tIns="0" rIns="0" bIns="0" rtlCol="0"/>
          <a:lstStyle/>
          <a:p/>
        </p:txBody>
      </p:sp>
      <p:sp>
        <p:nvSpPr>
          <p:cNvPr id="7" name="object 7"/>
          <p:cNvSpPr/>
          <p:nvPr/>
        </p:nvSpPr>
        <p:spPr>
          <a:xfrm>
            <a:off x="857337" y="4724789"/>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8" name="object 8"/>
          <p:cNvSpPr/>
          <p:nvPr/>
        </p:nvSpPr>
        <p:spPr>
          <a:xfrm>
            <a:off x="781098" y="6492606"/>
            <a:ext cx="5994400" cy="3620770"/>
          </a:xfrm>
          <a:custGeom>
            <a:avLst/>
            <a:gdLst/>
            <a:ahLst/>
            <a:cxnLst/>
            <a:rect l="l" t="t" r="r" b="b"/>
            <a:pathLst>
              <a:path w="5994400" h="3620770">
                <a:moveTo>
                  <a:pt x="5994292" y="3620658"/>
                </a:moveTo>
                <a:lnTo>
                  <a:pt x="0" y="3620658"/>
                </a:lnTo>
                <a:lnTo>
                  <a:pt x="8" y="47549"/>
                </a:lnTo>
                <a:lnTo>
                  <a:pt x="21295" y="7843"/>
                </a:lnTo>
                <a:lnTo>
                  <a:pt x="47649" y="0"/>
                </a:lnTo>
                <a:lnTo>
                  <a:pt x="5946660" y="0"/>
                </a:lnTo>
                <a:lnTo>
                  <a:pt x="5986443" y="21292"/>
                </a:lnTo>
                <a:lnTo>
                  <a:pt x="5994292" y="47549"/>
                </a:lnTo>
                <a:lnTo>
                  <a:pt x="5994292" y="3620658"/>
                </a:lnTo>
                <a:close/>
              </a:path>
            </a:pathLst>
          </a:custGeom>
          <a:solidFill>
            <a:srgbClr val="0753BF">
              <a:alpha val="3138"/>
            </a:srgbClr>
          </a:solidFill>
        </p:spPr>
        <p:txBody>
          <a:bodyPr wrap="square" lIns="0" tIns="0" rIns="0" bIns="0" rtlCol="0"/>
          <a:lstStyle/>
          <a:p/>
        </p:txBody>
      </p:sp>
      <p:sp>
        <p:nvSpPr>
          <p:cNvPr id="9" name="object 9"/>
          <p:cNvSpPr/>
          <p:nvPr/>
        </p:nvSpPr>
        <p:spPr>
          <a:xfrm>
            <a:off x="781098" y="6492606"/>
            <a:ext cx="5994400" cy="3620770"/>
          </a:xfrm>
          <a:custGeom>
            <a:avLst/>
            <a:gdLst/>
            <a:ahLst/>
            <a:cxnLst/>
            <a:rect l="l" t="t" r="r" b="b"/>
            <a:pathLst>
              <a:path w="5994400" h="3620770">
                <a:moveTo>
                  <a:pt x="9529" y="3620658"/>
                </a:moveTo>
                <a:lnTo>
                  <a:pt x="0" y="3620658"/>
                </a:lnTo>
                <a:lnTo>
                  <a:pt x="0" y="47640"/>
                </a:lnTo>
                <a:lnTo>
                  <a:pt x="21295" y="7843"/>
                </a:lnTo>
                <a:lnTo>
                  <a:pt x="47649" y="0"/>
                </a:lnTo>
                <a:lnTo>
                  <a:pt x="5946660" y="0"/>
                </a:lnTo>
                <a:lnTo>
                  <a:pt x="5956157" y="869"/>
                </a:lnTo>
                <a:lnTo>
                  <a:pt x="5964940" y="3482"/>
                </a:lnTo>
                <a:lnTo>
                  <a:pt x="5973003" y="7843"/>
                </a:lnTo>
                <a:lnTo>
                  <a:pt x="5974996" y="9504"/>
                </a:lnTo>
                <a:lnTo>
                  <a:pt x="42594" y="9504"/>
                </a:lnTo>
                <a:lnTo>
                  <a:pt x="37731" y="10457"/>
                </a:lnTo>
                <a:lnTo>
                  <a:pt x="10497" y="37713"/>
                </a:lnTo>
                <a:lnTo>
                  <a:pt x="9529" y="42573"/>
                </a:lnTo>
                <a:lnTo>
                  <a:pt x="9529" y="3620658"/>
                </a:lnTo>
                <a:close/>
              </a:path>
              <a:path w="5994400" h="3620770">
                <a:moveTo>
                  <a:pt x="5994300" y="3620658"/>
                </a:moveTo>
                <a:lnTo>
                  <a:pt x="5984762" y="3620658"/>
                </a:lnTo>
                <a:lnTo>
                  <a:pt x="5984762" y="42573"/>
                </a:lnTo>
                <a:lnTo>
                  <a:pt x="5983790" y="37713"/>
                </a:lnTo>
                <a:lnTo>
                  <a:pt x="5956563" y="10457"/>
                </a:lnTo>
                <a:lnTo>
                  <a:pt x="5951693" y="9504"/>
                </a:lnTo>
                <a:lnTo>
                  <a:pt x="5974996" y="9504"/>
                </a:lnTo>
                <a:lnTo>
                  <a:pt x="5994300" y="47640"/>
                </a:lnTo>
                <a:lnTo>
                  <a:pt x="5994300" y="3620658"/>
                </a:lnTo>
                <a:close/>
              </a:path>
            </a:pathLst>
          </a:custGeom>
          <a:solidFill>
            <a:srgbClr val="000000">
              <a:alpha val="50199"/>
            </a:srgbClr>
          </a:solidFill>
        </p:spPr>
        <p:txBody>
          <a:bodyPr wrap="square" lIns="0" tIns="0" rIns="0" bIns="0" rtlCol="0"/>
          <a:lstStyle/>
          <a:p/>
        </p:txBody>
      </p:sp>
      <p:sp>
        <p:nvSpPr>
          <p:cNvPr id="10" name="object 10"/>
          <p:cNvSpPr/>
          <p:nvPr/>
        </p:nvSpPr>
        <p:spPr>
          <a:xfrm>
            <a:off x="857337" y="6697473"/>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1" name="object 11"/>
          <p:cNvSpPr/>
          <p:nvPr/>
        </p:nvSpPr>
        <p:spPr>
          <a:xfrm>
            <a:off x="2946083" y="850900"/>
            <a:ext cx="1695266" cy="1702995"/>
          </a:xfrm>
          <a:prstGeom prst="rect">
            <a:avLst/>
          </a:prstGeom>
          <a:blipFill>
            <a:blip r:embed="rId2" cstate="print"/>
            <a:stretch>
              <a:fillRect/>
            </a:stretch>
          </a:blipFill>
        </p:spPr>
        <p:txBody>
          <a:bodyPr wrap="square" lIns="0" tIns="0" rIns="0" bIns="0" rtlCol="0"/>
          <a:lstStyle/>
          <a:p/>
        </p:txBody>
      </p:sp>
      <p:sp>
        <p:nvSpPr>
          <p:cNvPr id="12" name="object 12"/>
          <p:cNvSpPr txBox="1"/>
          <p:nvPr/>
        </p:nvSpPr>
        <p:spPr>
          <a:xfrm>
            <a:off x="6597405" y="7328041"/>
            <a:ext cx="10223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is</a:t>
            </a:r>
            <a:endParaRPr sz="900">
              <a:latin typeface="Liberation Serif"/>
              <a:cs typeface="Liberation Serif"/>
            </a:endParaRPr>
          </a:p>
        </p:txBody>
      </p:sp>
      <p:sp>
        <p:nvSpPr>
          <p:cNvPr id="13" name="object 13"/>
          <p:cNvSpPr txBox="1"/>
          <p:nvPr/>
        </p:nvSpPr>
        <p:spPr>
          <a:xfrm>
            <a:off x="2061040" y="2558585"/>
            <a:ext cx="3434079" cy="168275"/>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a:t>
            </a:r>
            <a:r>
              <a:rPr dirty="0" sz="800" spc="-5">
                <a:latin typeface="Liberation Serif"/>
                <a:cs typeface="Liberation Serif"/>
              </a:rPr>
              <a:t> </a:t>
            </a:r>
            <a:r>
              <a:rPr dirty="0" sz="900" spc="-85">
                <a:latin typeface="DejaVu Sans"/>
                <a:cs typeface="DejaVu Sans"/>
              </a:rPr>
              <a:t>2.5.3</a:t>
            </a:r>
            <a:r>
              <a:rPr dirty="0" sz="800" spc="-85">
                <a:latin typeface="Liberation Serif"/>
                <a:cs typeface="Liberation Serif"/>
              </a:rPr>
              <a:t>:</a:t>
            </a:r>
            <a:r>
              <a:rPr dirty="0" sz="800" spc="-5">
                <a:latin typeface="Liberation Serif"/>
                <a:cs typeface="Liberation Serif"/>
              </a:rPr>
              <a:t> </a:t>
            </a:r>
            <a:r>
              <a:rPr dirty="0" sz="800">
                <a:latin typeface="Liberation Serif"/>
                <a:cs typeface="Liberation Serif"/>
              </a:rPr>
              <a:t>The</a:t>
            </a:r>
            <a:r>
              <a:rPr dirty="0" sz="800" spc="-5">
                <a:latin typeface="Liberation Serif"/>
                <a:cs typeface="Liberation Serif"/>
              </a:rPr>
              <a:t> </a:t>
            </a:r>
            <a:r>
              <a:rPr dirty="0" sz="800">
                <a:latin typeface="Liberation Serif"/>
                <a:cs typeface="Liberation Serif"/>
              </a:rPr>
              <a:t>function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50">
                <a:latin typeface="DejaVu Sans"/>
                <a:cs typeface="DejaVu Sans"/>
              </a:rPr>
              <a:t> </a:t>
            </a:r>
            <a:r>
              <a:rPr dirty="0" sz="800">
                <a:latin typeface="Liberation Serif"/>
                <a:cs typeface="Liberation Serif"/>
              </a:rPr>
              <a:t>is</a:t>
            </a:r>
            <a:r>
              <a:rPr dirty="0" sz="800" spc="-5">
                <a:latin typeface="Liberation Serif"/>
                <a:cs typeface="Liberation Serif"/>
              </a:rPr>
              <a:t> </a:t>
            </a:r>
            <a:r>
              <a:rPr dirty="0" sz="800">
                <a:latin typeface="Liberation Serif"/>
                <a:cs typeface="Liberation Serif"/>
              </a:rPr>
              <a:t>not continuous</a:t>
            </a:r>
            <a:r>
              <a:rPr dirty="0" sz="800" spc="-5">
                <a:latin typeface="Liberation Serif"/>
                <a:cs typeface="Liberation Serif"/>
              </a:rPr>
              <a:t> </a:t>
            </a:r>
            <a:r>
              <a:rPr dirty="0" sz="800">
                <a:latin typeface="Liberation Serif"/>
                <a:cs typeface="Liberation Serif"/>
              </a:rPr>
              <a:t>at</a:t>
            </a:r>
            <a:r>
              <a:rPr dirty="0" sz="800" spc="-5">
                <a:latin typeface="Liberation Serif"/>
                <a:cs typeface="Liberation Serif"/>
              </a:rPr>
              <a:t> </a:t>
            </a:r>
            <a:r>
              <a:rPr dirty="0" sz="800">
                <a:latin typeface="Liberation Serif"/>
                <a:cs typeface="Liberation Serif"/>
              </a:rPr>
              <a:t>a</a:t>
            </a:r>
            <a:r>
              <a:rPr dirty="0" sz="800" spc="-5">
                <a:latin typeface="Liberation Serif"/>
                <a:cs typeface="Liberation Serif"/>
              </a:rPr>
              <a:t> </a:t>
            </a:r>
            <a:r>
              <a:rPr dirty="0" sz="800">
                <a:latin typeface="Liberation Serif"/>
                <a:cs typeface="Liberation Serif"/>
              </a:rPr>
              <a:t>because</a:t>
            </a:r>
            <a:r>
              <a:rPr dirty="0" sz="800" spc="40">
                <a:latin typeface="Liberation Serif"/>
                <a:cs typeface="Liberation Serif"/>
              </a:rPr>
              <a:t> </a:t>
            </a:r>
            <a:r>
              <a:rPr dirty="0" sz="900" spc="-65">
                <a:latin typeface="DejaVu Sans"/>
                <a:cs typeface="DejaVu Sans"/>
              </a:rPr>
              <a:t>lim</a:t>
            </a:r>
            <a:r>
              <a:rPr dirty="0" sz="900" spc="-130">
                <a:latin typeface="DejaVu Sans"/>
                <a:cs typeface="DejaVu Sans"/>
              </a:rPr>
              <a:t>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40">
                <a:latin typeface="DejaVu Sans"/>
                <a:cs typeface="DejaVu Sans"/>
              </a:rPr>
              <a:t> </a:t>
            </a:r>
            <a:r>
              <a:rPr dirty="0" sz="900" spc="-65">
                <a:latin typeface="DejaVu Sans"/>
                <a:cs typeface="DejaVu Sans"/>
              </a:rPr>
              <a:t>≠</a:t>
            </a:r>
            <a:r>
              <a:rPr dirty="0" sz="900" spc="-85">
                <a:latin typeface="DejaVu Sans"/>
                <a:cs typeface="DejaVu Sans"/>
              </a:rPr>
              <a:t> </a:t>
            </a:r>
            <a:r>
              <a:rPr dirty="0" sz="800" spc="60" i="1">
                <a:latin typeface="Arial"/>
                <a:cs typeface="Arial"/>
              </a:rPr>
              <a:t>f</a:t>
            </a:r>
            <a:r>
              <a:rPr dirty="0" sz="900" spc="60">
                <a:latin typeface="DejaVu Sans"/>
                <a:cs typeface="DejaVu Sans"/>
              </a:rPr>
              <a:t>(</a:t>
            </a:r>
            <a:r>
              <a:rPr dirty="0" sz="800" spc="60" i="1">
                <a:latin typeface="Arial"/>
                <a:cs typeface="Arial"/>
              </a:rPr>
              <a:t>a</a:t>
            </a:r>
            <a:r>
              <a:rPr dirty="0" sz="900" spc="60">
                <a:latin typeface="DejaVu Sans"/>
                <a:cs typeface="DejaVu Sans"/>
              </a:rPr>
              <a:t>)</a:t>
            </a:r>
            <a:r>
              <a:rPr dirty="0" sz="800" spc="60">
                <a:latin typeface="Liberation Serif"/>
                <a:cs typeface="Liberation Serif"/>
              </a:rPr>
              <a:t>.</a:t>
            </a:r>
            <a:endParaRPr sz="800">
              <a:latin typeface="Liberation Serif"/>
              <a:cs typeface="Liberation Serif"/>
            </a:endParaRPr>
          </a:p>
        </p:txBody>
      </p:sp>
      <p:sp>
        <p:nvSpPr>
          <p:cNvPr id="14" name="object 14"/>
          <p:cNvSpPr txBox="1"/>
          <p:nvPr/>
        </p:nvSpPr>
        <p:spPr>
          <a:xfrm>
            <a:off x="772121" y="2630566"/>
            <a:ext cx="4102735" cy="576580"/>
          </a:xfrm>
          <a:prstGeom prst="rect">
            <a:avLst/>
          </a:prstGeom>
        </p:spPr>
        <p:txBody>
          <a:bodyPr wrap="square" lIns="0" tIns="43815" rIns="0" bIns="0" rtlCol="0" vert="horz">
            <a:spAutoFit/>
          </a:bodyPr>
          <a:lstStyle/>
          <a:p>
            <a:pPr algn="r" marR="5080">
              <a:lnSpc>
                <a:spcPct val="100000"/>
              </a:lnSpc>
              <a:spcBef>
                <a:spcPts val="345"/>
              </a:spcBef>
            </a:pPr>
            <a:r>
              <a:rPr dirty="0" sz="550" spc="100" i="1">
                <a:latin typeface="Arial"/>
                <a:cs typeface="Arial"/>
              </a:rPr>
              <a:t>x</a:t>
            </a:r>
            <a:r>
              <a:rPr dirty="0" sz="650" spc="50">
                <a:latin typeface="DejaVu Sans"/>
                <a:cs typeface="DejaVu Sans"/>
              </a:rPr>
              <a:t>→</a:t>
            </a:r>
            <a:r>
              <a:rPr dirty="0" sz="550" spc="25" i="1">
                <a:latin typeface="Arial"/>
                <a:cs typeface="Arial"/>
              </a:rPr>
              <a:t>a</a:t>
            </a:r>
            <a:endParaRPr sz="550">
              <a:latin typeface="Arial"/>
              <a:cs typeface="Arial"/>
            </a:endParaRPr>
          </a:p>
          <a:p>
            <a:pPr algn="r" marR="45085">
              <a:lnSpc>
                <a:spcPct val="100000"/>
              </a:lnSpc>
              <a:spcBef>
                <a:spcPts val="320"/>
              </a:spcBef>
            </a:pPr>
            <a:r>
              <a:rPr dirty="0" sz="900">
                <a:latin typeface="Liberation Serif"/>
                <a:cs typeface="Liberation Serif"/>
              </a:rPr>
              <a:t>Now we put our list of conditions together and form a definition of continuity at a</a:t>
            </a:r>
            <a:r>
              <a:rPr dirty="0" sz="900" spc="-100">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Definition: </a:t>
            </a:r>
            <a:r>
              <a:rPr dirty="0" sz="1050" spc="10">
                <a:solidFill>
                  <a:srgbClr val="2E4E4E"/>
                </a:solidFill>
                <a:latin typeface="Liberation Sans"/>
                <a:cs typeface="Liberation Sans"/>
              </a:rPr>
              <a:t>continuous at </a:t>
            </a:r>
            <a:r>
              <a:rPr dirty="0" sz="1050" spc="15">
                <a:solidFill>
                  <a:srgbClr val="2E4E4E"/>
                </a:solidFill>
                <a:latin typeface="Liberation Sans"/>
                <a:cs typeface="Liberation Sans"/>
              </a:rPr>
              <a:t>a</a:t>
            </a:r>
            <a:r>
              <a:rPr dirty="0" sz="1050" spc="-10">
                <a:solidFill>
                  <a:srgbClr val="2E4E4E"/>
                </a:solidFill>
                <a:latin typeface="Liberation Sans"/>
                <a:cs typeface="Liberation Sans"/>
              </a:rPr>
              <a:t> </a:t>
            </a:r>
            <a:r>
              <a:rPr dirty="0" sz="1050" spc="5">
                <a:solidFill>
                  <a:srgbClr val="2E4E4E"/>
                </a:solidFill>
                <a:latin typeface="Liberation Sans"/>
                <a:cs typeface="Liberation Sans"/>
              </a:rPr>
              <a:t>point</a:t>
            </a:r>
            <a:endParaRPr sz="1050">
              <a:latin typeface="Liberation Sans"/>
              <a:cs typeface="Liberation Sans"/>
            </a:endParaRPr>
          </a:p>
        </p:txBody>
      </p:sp>
      <p:sp>
        <p:nvSpPr>
          <p:cNvPr id="15" name="object 15"/>
          <p:cNvSpPr txBox="1"/>
          <p:nvPr/>
        </p:nvSpPr>
        <p:spPr>
          <a:xfrm>
            <a:off x="772121" y="3208961"/>
            <a:ext cx="6012180" cy="3481070"/>
          </a:xfrm>
          <a:prstGeom prst="rect">
            <a:avLst/>
          </a:prstGeom>
        </p:spPr>
        <p:txBody>
          <a:bodyPr wrap="square" lIns="0" tIns="33655" rIns="0" bIns="0" rtlCol="0" vert="horz">
            <a:spAutoFit/>
          </a:bodyPr>
          <a:lstStyle/>
          <a:p>
            <a:pPr marL="88900">
              <a:lnSpc>
                <a:spcPct val="100000"/>
              </a:lnSpc>
              <a:spcBef>
                <a:spcPts val="265"/>
              </a:spcBef>
            </a:pPr>
            <a:r>
              <a:rPr dirty="0" sz="900">
                <a:latin typeface="Liberation Serif"/>
                <a:cs typeface="Liberation Serif"/>
              </a:rPr>
              <a:t>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a:t>
            </a:r>
            <a:r>
              <a:rPr dirty="0" sz="900" b="1">
                <a:latin typeface="Liberation Serif"/>
                <a:cs typeface="Liberation Serif"/>
              </a:rPr>
              <a:t>continuous at a point </a:t>
            </a:r>
            <a:r>
              <a:rPr dirty="0" sz="900" spc="20" i="1">
                <a:latin typeface="Arial"/>
                <a:cs typeface="Arial"/>
              </a:rPr>
              <a:t>a</a:t>
            </a:r>
            <a:r>
              <a:rPr dirty="0" sz="900" spc="-160" i="1">
                <a:latin typeface="Arial"/>
                <a:cs typeface="Arial"/>
              </a:rPr>
              <a:t> </a:t>
            </a:r>
            <a:r>
              <a:rPr dirty="0" sz="900">
                <a:latin typeface="Liberation Serif"/>
                <a:cs typeface="Liberation Serif"/>
              </a:rPr>
              <a:t>if and only if the following three conditions are satisfied:</a:t>
            </a:r>
            <a:endParaRPr sz="900">
              <a:latin typeface="Liberation Serif"/>
              <a:cs typeface="Liberation Serif"/>
            </a:endParaRPr>
          </a:p>
          <a:p>
            <a:pPr marL="248920" indent="-87630">
              <a:lnSpc>
                <a:spcPts val="1230"/>
              </a:lnSpc>
              <a:spcBef>
                <a:spcPts val="165"/>
              </a:spcBef>
              <a:buFont typeface="Liberation Serif"/>
              <a:buAutoNum type="romanLcPeriod"/>
              <a:tabLst>
                <a:tab pos="249554" algn="l"/>
              </a:tabLst>
            </a:pP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a:t>
            </a:r>
            <a:r>
              <a:rPr dirty="0" sz="900" spc="-45">
                <a:latin typeface="Liberation Serif"/>
                <a:cs typeface="Liberation Serif"/>
              </a:rPr>
              <a:t> </a:t>
            </a:r>
            <a:r>
              <a:rPr dirty="0" sz="900">
                <a:latin typeface="Liberation Serif"/>
                <a:cs typeface="Liberation Serif"/>
              </a:rPr>
              <a:t>defined</a:t>
            </a:r>
            <a:endParaRPr sz="900">
              <a:latin typeface="Liberation Serif"/>
              <a:cs typeface="Liberation Serif"/>
            </a:endParaRPr>
          </a:p>
          <a:p>
            <a:pPr marL="254635" indent="-121920">
              <a:lnSpc>
                <a:spcPts val="1075"/>
              </a:lnSpc>
              <a:buSzPct val="85714"/>
              <a:buFont typeface="Liberation Serif"/>
              <a:buAutoNum type="romanLcPeriod"/>
              <a:tabLst>
                <a:tab pos="25527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5">
                <a:latin typeface="DejaVu Sans"/>
                <a:cs typeface="DejaVu Sans"/>
              </a:rPr>
              <a:t> </a:t>
            </a:r>
            <a:r>
              <a:rPr dirty="0" sz="900">
                <a:latin typeface="Liberation Serif"/>
                <a:cs typeface="Liberation Serif"/>
              </a:rPr>
              <a:t>exists</a:t>
            </a:r>
            <a:endParaRPr sz="900">
              <a:latin typeface="Liberation Serif"/>
              <a:cs typeface="Liberation Serif"/>
            </a:endParaRPr>
          </a:p>
          <a:p>
            <a:pPr marL="248920">
              <a:lnSpc>
                <a:spcPts val="61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254635" indent="-160020">
              <a:lnSpc>
                <a:spcPts val="1035"/>
              </a:lnSpc>
              <a:buSzPct val="85714"/>
              <a:buFont typeface="Liberation Serif"/>
              <a:buAutoNum type="romanLcPeriod" startAt="3"/>
              <a:tabLst>
                <a:tab pos="25527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65">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endParaRPr sz="1050">
              <a:latin typeface="DejaVu Sans"/>
              <a:cs typeface="DejaVu Sans"/>
            </a:endParaRPr>
          </a:p>
          <a:p>
            <a:pPr marL="24892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88900">
              <a:lnSpc>
                <a:spcPct val="100000"/>
              </a:lnSpc>
              <a:spcBef>
                <a:spcPts val="540"/>
              </a:spcBef>
            </a:pPr>
            <a:r>
              <a:rPr dirty="0" sz="900">
                <a:latin typeface="Liberation Serif"/>
                <a:cs typeface="Liberation Serif"/>
              </a:rPr>
              <a:t>A function is </a:t>
            </a:r>
            <a:r>
              <a:rPr dirty="0" sz="900" b="1">
                <a:latin typeface="Liberation Serif"/>
                <a:cs typeface="Liberation Serif"/>
              </a:rPr>
              <a:t>discontinuous at a point \(</a:t>
            </a:r>
            <a:r>
              <a:rPr dirty="0" sz="900" b="1" i="1">
                <a:latin typeface="Liberation Serif"/>
                <a:cs typeface="Liberation Serif"/>
              </a:rPr>
              <a:t>a\) </a:t>
            </a:r>
            <a:r>
              <a:rPr dirty="0" sz="900">
                <a:latin typeface="Liberation Serif"/>
                <a:cs typeface="Liberation Serif"/>
              </a:rPr>
              <a:t>if it fails to be continuous at</a:t>
            </a:r>
            <a:r>
              <a:rPr dirty="0" sz="900" spc="-20">
                <a:latin typeface="Liberation Serif"/>
                <a:cs typeface="Liberation Serif"/>
              </a:rPr>
              <a:t> </a:t>
            </a:r>
            <a:r>
              <a:rPr dirty="0" sz="900" spc="5" i="1">
                <a:latin typeface="Arial"/>
                <a:cs typeface="Arial"/>
              </a:rPr>
              <a:t>a</a:t>
            </a:r>
            <a:r>
              <a:rPr dirty="0" sz="900" spc="5">
                <a:latin typeface="Liberation Serif"/>
                <a:cs typeface="Liberation Serif"/>
              </a:rPr>
              <a:t>.</a:t>
            </a:r>
            <a:endParaRPr sz="900">
              <a:latin typeface="Liberation Serif"/>
              <a:cs typeface="Liberation Serif"/>
            </a:endParaRPr>
          </a:p>
          <a:p>
            <a:pPr marL="12700">
              <a:lnSpc>
                <a:spcPct val="100000"/>
              </a:lnSpc>
              <a:spcBef>
                <a:spcPts val="795"/>
              </a:spcBef>
            </a:pPr>
            <a:r>
              <a:rPr dirty="0" sz="900">
                <a:latin typeface="Liberation Serif"/>
                <a:cs typeface="Liberation Serif"/>
              </a:rPr>
              <a:t>The following procedure can be used to analyze the continuity of a function at a point using this</a:t>
            </a:r>
            <a:r>
              <a:rPr dirty="0" sz="900" spc="-35">
                <a:latin typeface="Liberation Serif"/>
                <a:cs typeface="Liberation Serif"/>
              </a:rPr>
              <a:t> </a:t>
            </a:r>
            <a:r>
              <a:rPr dirty="0" sz="900">
                <a:latin typeface="Liberation Serif"/>
                <a:cs typeface="Liberation Serif"/>
              </a:rPr>
              <a:t>definition.</a:t>
            </a:r>
            <a:endParaRPr sz="900">
              <a:latin typeface="Liberation Serif"/>
              <a:cs typeface="Liberation Serif"/>
            </a:endParaRPr>
          </a:p>
          <a:p>
            <a:pPr marL="88900">
              <a:lnSpc>
                <a:spcPct val="100000"/>
              </a:lnSpc>
              <a:spcBef>
                <a:spcPts val="645"/>
              </a:spcBef>
            </a:pPr>
            <a:r>
              <a:rPr dirty="0" sz="1050" spc="10">
                <a:solidFill>
                  <a:srgbClr val="2E4E4E"/>
                </a:solidFill>
                <a:latin typeface="Liberation Sans"/>
                <a:cs typeface="Liberation Sans"/>
              </a:rPr>
              <a:t>Problem-Solving </a:t>
            </a:r>
            <a:r>
              <a:rPr dirty="0" sz="1050" spc="5">
                <a:solidFill>
                  <a:srgbClr val="2E4E4E"/>
                </a:solidFill>
                <a:latin typeface="Liberation Sans"/>
                <a:cs typeface="Liberation Sans"/>
              </a:rPr>
              <a:t>Strategy: </a:t>
            </a:r>
            <a:r>
              <a:rPr dirty="0" sz="1050" spc="10">
                <a:solidFill>
                  <a:srgbClr val="2E4E4E"/>
                </a:solidFill>
                <a:latin typeface="Liberation Sans"/>
                <a:cs typeface="Liberation Sans"/>
              </a:rPr>
              <a:t>Determining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at </a:t>
            </a:r>
            <a:r>
              <a:rPr dirty="0" sz="1050" spc="15">
                <a:solidFill>
                  <a:srgbClr val="2E4E4E"/>
                </a:solidFill>
                <a:latin typeface="Liberation Sans"/>
                <a:cs typeface="Liberation Sans"/>
              </a:rPr>
              <a:t>a</a:t>
            </a:r>
            <a:r>
              <a:rPr dirty="0" sz="1050" spc="-10">
                <a:solidFill>
                  <a:srgbClr val="2E4E4E"/>
                </a:solidFill>
                <a:latin typeface="Liberation Sans"/>
                <a:cs typeface="Liberation Sans"/>
              </a:rPr>
              <a:t> </a:t>
            </a:r>
            <a:r>
              <a:rPr dirty="0" sz="1050" spc="5">
                <a:solidFill>
                  <a:srgbClr val="2E4E4E"/>
                </a:solidFill>
                <a:latin typeface="Liberation Sans"/>
                <a:cs typeface="Liberation Sans"/>
              </a:rPr>
              <a:t>Point</a:t>
            </a:r>
            <a:endParaRPr sz="1050">
              <a:latin typeface="Liberation Sans"/>
              <a:cs typeface="Liberation Sans"/>
            </a:endParaRPr>
          </a:p>
          <a:p>
            <a:pPr lvl="1" marL="248920" marR="80645" indent="-116205">
              <a:lnSpc>
                <a:spcPct val="107200"/>
              </a:lnSpc>
              <a:spcBef>
                <a:spcPts val="300"/>
              </a:spcBef>
              <a:buAutoNum type="arabicPeriod"/>
              <a:tabLst>
                <a:tab pos="249554" algn="l"/>
              </a:tabLst>
            </a:pPr>
            <a:r>
              <a:rPr dirty="0" sz="900">
                <a:latin typeface="Liberation Serif"/>
                <a:cs typeface="Liberation Serif"/>
              </a:rPr>
              <a:t>Check to see if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 defined. If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 undefined, we need go no </a:t>
            </a:r>
            <a:r>
              <a:rPr dirty="0" sz="900" spc="-10">
                <a:latin typeface="Liberation Serif"/>
                <a:cs typeface="Liberation Serif"/>
              </a:rPr>
              <a:t>further. </a:t>
            </a:r>
            <a:r>
              <a:rPr dirty="0" sz="900">
                <a:latin typeface="Liberation Serif"/>
                <a:cs typeface="Liberation Serif"/>
              </a:rPr>
              <a:t>The function is not continuous at a. If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is  defined, continue to step</a:t>
            </a:r>
            <a:r>
              <a:rPr dirty="0" sz="900" spc="-5">
                <a:latin typeface="Liberation Serif"/>
                <a:cs typeface="Liberation Serif"/>
              </a:rPr>
              <a:t> </a:t>
            </a:r>
            <a:r>
              <a:rPr dirty="0" sz="900">
                <a:latin typeface="Liberation Serif"/>
                <a:cs typeface="Liberation Serif"/>
              </a:rPr>
              <a:t>2.</a:t>
            </a:r>
            <a:endParaRPr sz="900">
              <a:latin typeface="Liberation Serif"/>
              <a:cs typeface="Liberation Serif"/>
            </a:endParaRPr>
          </a:p>
          <a:p>
            <a:pPr lvl="1" marL="248920" indent="-116205">
              <a:lnSpc>
                <a:spcPts val="1115"/>
              </a:lnSpc>
              <a:buAutoNum type="arabicPeriod"/>
              <a:tabLst>
                <a:tab pos="249554" algn="l"/>
              </a:tabLst>
            </a:pPr>
            <a:r>
              <a:rPr dirty="0" sz="900">
                <a:latin typeface="Liberation Serif"/>
                <a:cs typeface="Liberation Serif"/>
              </a:rPr>
              <a:t>Compute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In some cases, we may need to do this by first computing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and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If </a:t>
            </a:r>
            <a:r>
              <a:rPr dirty="0" sz="1050" spc="-65">
                <a:latin typeface="DejaVu Sans"/>
                <a:cs typeface="DejaVu Sans"/>
              </a:rPr>
              <a:t>lim</a:t>
            </a:r>
            <a:r>
              <a:rPr dirty="0" sz="1050" spc="-1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a:p>
            <a:pPr marL="706120">
              <a:lnSpc>
                <a:spcPts val="725"/>
              </a:lnSpc>
              <a:tabLst>
                <a:tab pos="4008120" algn="l"/>
                <a:tab pos="4761865" algn="l"/>
                <a:tab pos="5455285" algn="l"/>
              </a:tabLst>
            </a:pPr>
            <a:r>
              <a:rPr dirty="0" baseline="8547" sz="975" spc="67" i="1">
                <a:latin typeface="Arial"/>
                <a:cs typeface="Arial"/>
              </a:rPr>
              <a:t>x</a:t>
            </a:r>
            <a:r>
              <a:rPr dirty="0" baseline="7936" sz="1050" spc="67">
                <a:latin typeface="DejaVu Sans"/>
                <a:cs typeface="DejaVu Sans"/>
              </a:rPr>
              <a:t>→</a:t>
            </a:r>
            <a:r>
              <a:rPr dirty="0" baseline="8547" sz="975" spc="67" i="1">
                <a:latin typeface="Arial"/>
                <a:cs typeface="Arial"/>
              </a:rPr>
              <a:t>a	</a:t>
            </a: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27777" sz="750" spc="37">
                <a:latin typeface="DejaVu Sans"/>
                <a:cs typeface="DejaVu Sans"/>
              </a:rPr>
              <a:t>−	</a:t>
            </a: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27777" sz="750" spc="37">
                <a:latin typeface="DejaVu Sans"/>
                <a:cs typeface="DejaVu Sans"/>
              </a:rPr>
              <a:t>+	</a:t>
            </a:r>
            <a:r>
              <a:rPr dirty="0" baseline="8547" sz="975" spc="67" i="1">
                <a:latin typeface="Arial"/>
                <a:cs typeface="Arial"/>
              </a:rPr>
              <a:t>x</a:t>
            </a:r>
            <a:r>
              <a:rPr dirty="0" baseline="7936" sz="1050" spc="67">
                <a:latin typeface="DejaVu Sans"/>
                <a:cs typeface="DejaVu Sans"/>
              </a:rPr>
              <a:t>→</a:t>
            </a:r>
            <a:r>
              <a:rPr dirty="0" baseline="8547" sz="975" spc="67" i="1">
                <a:latin typeface="Arial"/>
                <a:cs typeface="Arial"/>
              </a:rPr>
              <a:t>a</a:t>
            </a:r>
            <a:endParaRPr baseline="8547" sz="975">
              <a:latin typeface="Arial"/>
              <a:cs typeface="Arial"/>
            </a:endParaRPr>
          </a:p>
          <a:p>
            <a:pPr marL="248920">
              <a:lnSpc>
                <a:spcPts val="1065"/>
              </a:lnSpc>
              <a:spcBef>
                <a:spcPts val="10"/>
              </a:spcBef>
            </a:pPr>
            <a:r>
              <a:rPr dirty="0" sz="900">
                <a:latin typeface="Liberation Serif"/>
                <a:cs typeface="Liberation Serif"/>
              </a:rPr>
              <a:t>does</a:t>
            </a:r>
            <a:r>
              <a:rPr dirty="0" sz="900" spc="125">
                <a:latin typeface="Liberation Serif"/>
                <a:cs typeface="Liberation Serif"/>
              </a:rPr>
              <a:t> </a:t>
            </a:r>
            <a:r>
              <a:rPr dirty="0" sz="900">
                <a:latin typeface="Liberation Serif"/>
                <a:cs typeface="Liberation Serif"/>
              </a:rPr>
              <a:t>not</a:t>
            </a:r>
            <a:r>
              <a:rPr dirty="0" sz="900" spc="125">
                <a:latin typeface="Liberation Serif"/>
                <a:cs typeface="Liberation Serif"/>
              </a:rPr>
              <a:t> </a:t>
            </a:r>
            <a:r>
              <a:rPr dirty="0" sz="900">
                <a:latin typeface="Liberation Serif"/>
                <a:cs typeface="Liberation Serif"/>
              </a:rPr>
              <a:t>exist</a:t>
            </a:r>
            <a:r>
              <a:rPr dirty="0" sz="900" spc="125">
                <a:latin typeface="Liberation Serif"/>
                <a:cs typeface="Liberation Serif"/>
              </a:rPr>
              <a:t> </a:t>
            </a:r>
            <a:r>
              <a:rPr dirty="0" sz="900">
                <a:latin typeface="Liberation Serif"/>
                <a:cs typeface="Liberation Serif"/>
              </a:rPr>
              <a:t>(that</a:t>
            </a:r>
            <a:r>
              <a:rPr dirty="0" sz="900" spc="130">
                <a:latin typeface="Liberation Serif"/>
                <a:cs typeface="Liberation Serif"/>
              </a:rPr>
              <a:t> </a:t>
            </a:r>
            <a:r>
              <a:rPr dirty="0" sz="900">
                <a:latin typeface="Liberation Serif"/>
                <a:cs typeface="Liberation Serif"/>
              </a:rPr>
              <a:t>is,</a:t>
            </a:r>
            <a:r>
              <a:rPr dirty="0" sz="900" spc="125">
                <a:latin typeface="Liberation Serif"/>
                <a:cs typeface="Liberation Serif"/>
              </a:rPr>
              <a:t> </a:t>
            </a:r>
            <a:r>
              <a:rPr dirty="0" sz="900">
                <a:latin typeface="Liberation Serif"/>
                <a:cs typeface="Liberation Serif"/>
              </a:rPr>
              <a:t>it</a:t>
            </a:r>
            <a:r>
              <a:rPr dirty="0" sz="900" spc="125">
                <a:latin typeface="Liberation Serif"/>
                <a:cs typeface="Liberation Serif"/>
              </a:rPr>
              <a:t> </a:t>
            </a:r>
            <a:r>
              <a:rPr dirty="0" sz="900">
                <a:latin typeface="Liberation Serif"/>
                <a:cs typeface="Liberation Serif"/>
              </a:rPr>
              <a:t>is</a:t>
            </a:r>
            <a:r>
              <a:rPr dirty="0" sz="900" spc="125">
                <a:latin typeface="Liberation Serif"/>
                <a:cs typeface="Liberation Serif"/>
              </a:rPr>
              <a:t> </a:t>
            </a:r>
            <a:r>
              <a:rPr dirty="0" sz="900">
                <a:latin typeface="Liberation Serif"/>
                <a:cs typeface="Liberation Serif"/>
              </a:rPr>
              <a:t>not</a:t>
            </a:r>
            <a:r>
              <a:rPr dirty="0" sz="900" spc="130">
                <a:latin typeface="Liberation Serif"/>
                <a:cs typeface="Liberation Serif"/>
              </a:rPr>
              <a:t> </a:t>
            </a:r>
            <a:r>
              <a:rPr dirty="0" sz="900">
                <a:latin typeface="Liberation Serif"/>
                <a:cs typeface="Liberation Serif"/>
              </a:rPr>
              <a:t>a</a:t>
            </a:r>
            <a:r>
              <a:rPr dirty="0" sz="900" spc="125">
                <a:latin typeface="Liberation Serif"/>
                <a:cs typeface="Liberation Serif"/>
              </a:rPr>
              <a:t> </a:t>
            </a:r>
            <a:r>
              <a:rPr dirty="0" sz="900">
                <a:latin typeface="Liberation Serif"/>
                <a:cs typeface="Liberation Serif"/>
              </a:rPr>
              <a:t>real</a:t>
            </a:r>
            <a:r>
              <a:rPr dirty="0" sz="900" spc="125">
                <a:latin typeface="Liberation Serif"/>
                <a:cs typeface="Liberation Serif"/>
              </a:rPr>
              <a:t> </a:t>
            </a:r>
            <a:r>
              <a:rPr dirty="0" sz="900">
                <a:latin typeface="Liberation Serif"/>
                <a:cs typeface="Liberation Serif"/>
              </a:rPr>
              <a:t>number),</a:t>
            </a:r>
            <a:r>
              <a:rPr dirty="0" sz="900" spc="125">
                <a:latin typeface="Liberation Serif"/>
                <a:cs typeface="Liberation Serif"/>
              </a:rPr>
              <a:t> </a:t>
            </a:r>
            <a:r>
              <a:rPr dirty="0" sz="900">
                <a:latin typeface="Liberation Serif"/>
                <a:cs typeface="Liberation Serif"/>
              </a:rPr>
              <a:t>then</a:t>
            </a:r>
            <a:r>
              <a:rPr dirty="0" sz="900" spc="130">
                <a:latin typeface="Liberation Serif"/>
                <a:cs typeface="Liberation Serif"/>
              </a:rPr>
              <a:t> </a:t>
            </a:r>
            <a:r>
              <a:rPr dirty="0" sz="900">
                <a:latin typeface="Liberation Serif"/>
                <a:cs typeface="Liberation Serif"/>
              </a:rPr>
              <a:t>the</a:t>
            </a:r>
            <a:r>
              <a:rPr dirty="0" sz="900" spc="125">
                <a:latin typeface="Liberation Serif"/>
                <a:cs typeface="Liberation Serif"/>
              </a:rPr>
              <a:t> </a:t>
            </a:r>
            <a:r>
              <a:rPr dirty="0" sz="900">
                <a:latin typeface="Liberation Serif"/>
                <a:cs typeface="Liberation Serif"/>
              </a:rPr>
              <a:t>function</a:t>
            </a:r>
            <a:r>
              <a:rPr dirty="0" sz="900" spc="125">
                <a:latin typeface="Liberation Serif"/>
                <a:cs typeface="Liberation Serif"/>
              </a:rPr>
              <a:t> </a:t>
            </a:r>
            <a:r>
              <a:rPr dirty="0" sz="900">
                <a:latin typeface="Liberation Serif"/>
                <a:cs typeface="Liberation Serif"/>
              </a:rPr>
              <a:t>is</a:t>
            </a:r>
            <a:r>
              <a:rPr dirty="0" sz="900" spc="125">
                <a:latin typeface="Liberation Serif"/>
                <a:cs typeface="Liberation Serif"/>
              </a:rPr>
              <a:t> </a:t>
            </a:r>
            <a:r>
              <a:rPr dirty="0" sz="900">
                <a:latin typeface="Liberation Serif"/>
                <a:cs typeface="Liberation Serif"/>
              </a:rPr>
              <a:t>not</a:t>
            </a:r>
            <a:r>
              <a:rPr dirty="0" sz="900" spc="130">
                <a:latin typeface="Liberation Serif"/>
                <a:cs typeface="Liberation Serif"/>
              </a:rPr>
              <a:t> </a:t>
            </a:r>
            <a:r>
              <a:rPr dirty="0" sz="900">
                <a:latin typeface="Liberation Serif"/>
                <a:cs typeface="Liberation Serif"/>
              </a:rPr>
              <a:t>continuous</a:t>
            </a:r>
            <a:r>
              <a:rPr dirty="0" sz="900" spc="125">
                <a:latin typeface="Liberation Serif"/>
                <a:cs typeface="Liberation Serif"/>
              </a:rPr>
              <a:t> </a:t>
            </a:r>
            <a:r>
              <a:rPr dirty="0" sz="900">
                <a:latin typeface="Liberation Serif"/>
                <a:cs typeface="Liberation Serif"/>
              </a:rPr>
              <a:t>at</a:t>
            </a:r>
            <a:r>
              <a:rPr dirty="0" sz="900" spc="125">
                <a:latin typeface="Liberation Serif"/>
                <a:cs typeface="Liberation Serif"/>
              </a:rPr>
              <a:t> </a:t>
            </a:r>
            <a:r>
              <a:rPr dirty="0" sz="900">
                <a:latin typeface="Liberation Serif"/>
                <a:cs typeface="Liberation Serif"/>
              </a:rPr>
              <a:t>a</a:t>
            </a:r>
            <a:r>
              <a:rPr dirty="0" sz="900" spc="125">
                <a:latin typeface="Liberation Serif"/>
                <a:cs typeface="Liberation Serif"/>
              </a:rPr>
              <a:t> </a:t>
            </a:r>
            <a:r>
              <a:rPr dirty="0" sz="900">
                <a:latin typeface="Liberation Serif"/>
                <a:cs typeface="Liberation Serif"/>
              </a:rPr>
              <a:t>and</a:t>
            </a:r>
            <a:r>
              <a:rPr dirty="0" sz="900" spc="130">
                <a:latin typeface="Liberation Serif"/>
                <a:cs typeface="Liberation Serif"/>
              </a:rPr>
              <a:t> </a:t>
            </a:r>
            <a:r>
              <a:rPr dirty="0" sz="900">
                <a:latin typeface="Liberation Serif"/>
                <a:cs typeface="Liberation Serif"/>
              </a:rPr>
              <a:t>the</a:t>
            </a:r>
            <a:r>
              <a:rPr dirty="0" sz="900" spc="125">
                <a:latin typeface="Liberation Serif"/>
                <a:cs typeface="Liberation Serif"/>
              </a:rPr>
              <a:t> </a:t>
            </a:r>
            <a:r>
              <a:rPr dirty="0" sz="900">
                <a:latin typeface="Liberation Serif"/>
                <a:cs typeface="Liberation Serif"/>
              </a:rPr>
              <a:t>problem</a:t>
            </a:r>
            <a:r>
              <a:rPr dirty="0" sz="900" spc="125">
                <a:latin typeface="Liberation Serif"/>
                <a:cs typeface="Liberation Serif"/>
              </a:rPr>
              <a:t> </a:t>
            </a:r>
            <a:r>
              <a:rPr dirty="0" sz="900">
                <a:latin typeface="Liberation Serif"/>
                <a:cs typeface="Liberation Serif"/>
              </a:rPr>
              <a:t>is</a:t>
            </a:r>
            <a:r>
              <a:rPr dirty="0" sz="900" spc="125">
                <a:latin typeface="Liberation Serif"/>
                <a:cs typeface="Liberation Serif"/>
              </a:rPr>
              <a:t> </a:t>
            </a:r>
            <a:r>
              <a:rPr dirty="0" sz="900">
                <a:latin typeface="Liberation Serif"/>
                <a:cs typeface="Liberation Serif"/>
              </a:rPr>
              <a:t>solved.</a:t>
            </a:r>
            <a:r>
              <a:rPr dirty="0" sz="900" spc="130">
                <a:latin typeface="Liberation Serif"/>
                <a:cs typeface="Liberation Serif"/>
              </a:rPr>
              <a:t> </a:t>
            </a:r>
            <a:r>
              <a:rPr dirty="0" sz="900">
                <a:latin typeface="Liberation Serif"/>
                <a:cs typeface="Liberation Serif"/>
              </a:rPr>
              <a:t>If</a:t>
            </a:r>
            <a:endParaRPr sz="900">
              <a:latin typeface="Liberation Serif"/>
              <a:cs typeface="Liberation Serif"/>
            </a:endParaRPr>
          </a:p>
          <a:p>
            <a:pPr marL="254635">
              <a:lnSpc>
                <a:spcPts val="1090"/>
              </a:lnSpc>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5">
                <a:latin typeface="DejaVu Sans"/>
                <a:cs typeface="DejaVu Sans"/>
              </a:rPr>
              <a:t> </a:t>
            </a:r>
            <a:r>
              <a:rPr dirty="0" sz="900">
                <a:latin typeface="Liberation Serif"/>
                <a:cs typeface="Liberation Serif"/>
              </a:rPr>
              <a:t>exists, then continue to step 3.</a:t>
            </a:r>
            <a:endParaRPr sz="900">
              <a:latin typeface="Liberation Serif"/>
              <a:cs typeface="Liberation Serif"/>
            </a:endParaRPr>
          </a:p>
          <a:p>
            <a:pPr marL="248920">
              <a:lnSpc>
                <a:spcPts val="61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lvl="1" marL="248920" indent="-116205">
              <a:lnSpc>
                <a:spcPts val="1035"/>
              </a:lnSpc>
              <a:buAutoNum type="arabicPeriod" startAt="3"/>
              <a:tabLst>
                <a:tab pos="249554" algn="l"/>
              </a:tabLst>
            </a:pPr>
            <a:r>
              <a:rPr dirty="0" sz="900">
                <a:latin typeface="Liberation Serif"/>
                <a:cs typeface="Liberation Serif"/>
              </a:rPr>
              <a:t>Compare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and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If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 then the function is not continuous at a. If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a:t>
            </a:r>
            <a:r>
              <a:rPr dirty="0" sz="900" spc="155">
                <a:latin typeface="Liberation Serif"/>
                <a:cs typeface="Liberation Serif"/>
              </a:rPr>
              <a:t> </a:t>
            </a:r>
            <a:r>
              <a:rPr dirty="0" sz="900">
                <a:latin typeface="Liberation Serif"/>
                <a:cs typeface="Liberation Serif"/>
              </a:rPr>
              <a:t>then</a:t>
            </a:r>
            <a:endParaRPr sz="900">
              <a:latin typeface="Liberation Serif"/>
              <a:cs typeface="Liberation Serif"/>
            </a:endParaRPr>
          </a:p>
          <a:p>
            <a:pPr algn="ctr" marL="147320">
              <a:lnSpc>
                <a:spcPts val="685"/>
              </a:lnSpc>
              <a:tabLst>
                <a:tab pos="787400" algn="l"/>
                <a:tab pos="3744595" algn="l"/>
              </a:tabLst>
            </a:pPr>
            <a:r>
              <a:rPr dirty="0" sz="650" spc="45" i="1">
                <a:latin typeface="Arial"/>
                <a:cs typeface="Arial"/>
              </a:rPr>
              <a:t>x</a:t>
            </a:r>
            <a:r>
              <a:rPr dirty="0" sz="700" spc="45">
                <a:latin typeface="DejaVu Sans"/>
                <a:cs typeface="DejaVu Sans"/>
              </a:rPr>
              <a:t>→</a:t>
            </a:r>
            <a:r>
              <a:rPr dirty="0" sz="650" spc="45" i="1">
                <a:latin typeface="Arial"/>
                <a:cs typeface="Arial"/>
              </a:rPr>
              <a:t>a	x</a:t>
            </a:r>
            <a:r>
              <a:rPr dirty="0" sz="700" spc="45">
                <a:latin typeface="DejaVu Sans"/>
                <a:cs typeface="DejaVu Sans"/>
              </a:rPr>
              <a:t>→</a:t>
            </a:r>
            <a:r>
              <a:rPr dirty="0" sz="650" spc="45" i="1">
                <a:latin typeface="Arial"/>
                <a:cs typeface="Arial"/>
              </a:rPr>
              <a:t>a	x</a:t>
            </a:r>
            <a:r>
              <a:rPr dirty="0" sz="700" spc="45">
                <a:latin typeface="DejaVu Sans"/>
                <a:cs typeface="DejaVu Sans"/>
              </a:rPr>
              <a:t>→</a:t>
            </a:r>
            <a:r>
              <a:rPr dirty="0" sz="650" spc="45" i="1">
                <a:latin typeface="Arial"/>
                <a:cs typeface="Arial"/>
              </a:rPr>
              <a:t>a</a:t>
            </a:r>
            <a:endParaRPr sz="650">
              <a:latin typeface="Arial"/>
              <a:cs typeface="Arial"/>
            </a:endParaRPr>
          </a:p>
          <a:p>
            <a:pPr marL="248920">
              <a:lnSpc>
                <a:spcPct val="100000"/>
              </a:lnSpc>
              <a:spcBef>
                <a:spcPts val="85"/>
              </a:spcBef>
            </a:pPr>
            <a:r>
              <a:rPr dirty="0" sz="900">
                <a:latin typeface="Liberation Serif"/>
                <a:cs typeface="Liberation Serif"/>
              </a:rPr>
              <a:t>the function is continuous at</a:t>
            </a:r>
            <a:r>
              <a:rPr dirty="0" sz="900" spc="-5">
                <a:latin typeface="Liberation Serif"/>
                <a:cs typeface="Liberation Serif"/>
              </a:rPr>
              <a:t> </a:t>
            </a:r>
            <a:r>
              <a:rPr dirty="0" sz="900">
                <a:latin typeface="Liberation Serif"/>
                <a:cs typeface="Liberation Serif"/>
              </a:rPr>
              <a:t>a.</a:t>
            </a:r>
            <a:endParaRPr sz="900">
              <a:latin typeface="Liberation Serif"/>
              <a:cs typeface="Liberation Serif"/>
            </a:endParaRPr>
          </a:p>
          <a:p>
            <a:pPr>
              <a:lnSpc>
                <a:spcPct val="100000"/>
              </a:lnSpc>
              <a:spcBef>
                <a:spcPts val="40"/>
              </a:spcBef>
            </a:pPr>
            <a:endParaRPr sz="750">
              <a:latin typeface="Times New Roman"/>
              <a:cs typeface="Times New Roman"/>
            </a:endParaRPr>
          </a:p>
          <a:p>
            <a:pPr marL="12700" marR="5080">
              <a:lnSpc>
                <a:spcPct val="111200"/>
              </a:lnSpc>
            </a:pPr>
            <a:r>
              <a:rPr dirty="0" sz="900">
                <a:latin typeface="Liberation Serif"/>
                <a:cs typeface="Liberation Serif"/>
              </a:rPr>
              <a:t>The next three examples demonstrate how to apply this definition to determine whether a function is continuous at a given point.  These examples illustrate situations in which each of the conditions for continuity in the definition succeed or</a:t>
            </a:r>
            <a:r>
              <a:rPr dirty="0" sz="900" spc="-40">
                <a:latin typeface="Liberation Serif"/>
                <a:cs typeface="Liberation Serif"/>
              </a:rPr>
              <a:t> </a:t>
            </a:r>
            <a:r>
              <a:rPr dirty="0" sz="900">
                <a:latin typeface="Liberation Serif"/>
                <a:cs typeface="Liberation Serif"/>
              </a:rPr>
              <a:t>fail.</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 </a:t>
            </a:r>
            <a:r>
              <a:rPr dirty="0" sz="1250" spc="-90">
                <a:solidFill>
                  <a:srgbClr val="2E4E4E"/>
                </a:solidFill>
                <a:latin typeface="DejaVu Sans"/>
                <a:cs typeface="DejaVu Sans"/>
              </a:rPr>
              <a:t>2.5.1</a:t>
            </a:r>
            <a:r>
              <a:rPr dirty="0" sz="1100" spc="-90" i="1">
                <a:solidFill>
                  <a:srgbClr val="2E4E4E"/>
                </a:solidFill>
                <a:latin typeface="Arial"/>
                <a:cs typeface="Arial"/>
              </a:rPr>
              <a:t>A</a:t>
            </a:r>
            <a:r>
              <a:rPr dirty="0" sz="1050" spc="-90">
                <a:solidFill>
                  <a:srgbClr val="2E4E4E"/>
                </a:solidFill>
                <a:latin typeface="Liberation Sans"/>
                <a:cs typeface="Liberation Sans"/>
              </a:rPr>
              <a:t>: </a:t>
            </a:r>
            <a:r>
              <a:rPr dirty="0" sz="1050" spc="10">
                <a:solidFill>
                  <a:srgbClr val="2E4E4E"/>
                </a:solidFill>
                <a:latin typeface="Liberation Sans"/>
                <a:cs typeface="Liberation Sans"/>
              </a:rPr>
              <a:t>Determining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at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Point, Condition</a:t>
            </a:r>
            <a:r>
              <a:rPr dirty="0" sz="1050" spc="-125">
                <a:solidFill>
                  <a:srgbClr val="2E4E4E"/>
                </a:solidFill>
                <a:latin typeface="Liberation Sans"/>
                <a:cs typeface="Liberation Sans"/>
              </a:rPr>
              <a:t> </a:t>
            </a:r>
            <a:r>
              <a:rPr dirty="0" sz="1050" spc="15">
                <a:solidFill>
                  <a:srgbClr val="2E4E4E"/>
                </a:solidFill>
                <a:latin typeface="Liberation Sans"/>
                <a:cs typeface="Liberation Sans"/>
              </a:rPr>
              <a:t>1</a:t>
            </a:r>
            <a:endParaRPr sz="1050">
              <a:latin typeface="Liberation Sans"/>
              <a:cs typeface="Liberation Sans"/>
            </a:endParaRPr>
          </a:p>
        </p:txBody>
      </p:sp>
      <p:sp>
        <p:nvSpPr>
          <p:cNvPr id="16" name="object 16"/>
          <p:cNvSpPr txBox="1"/>
          <p:nvPr/>
        </p:nvSpPr>
        <p:spPr>
          <a:xfrm>
            <a:off x="848360" y="6786172"/>
            <a:ext cx="2820670" cy="428625"/>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Using the definition, determine whether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4">
                <a:latin typeface="DejaVu Sans"/>
                <a:cs typeface="DejaVu Sans"/>
              </a:rPr>
              <a:t> </a:t>
            </a:r>
            <a:r>
              <a:rPr dirty="0" sz="1050" spc="-110">
                <a:latin typeface="DejaVu Sans"/>
                <a:cs typeface="DejaVu Sans"/>
              </a:rPr>
              <a:t>=</a:t>
            </a:r>
            <a:endParaRPr sz="1050">
              <a:latin typeface="DejaVu Sans"/>
              <a:cs typeface="DejaVu Sans"/>
            </a:endParaRPr>
          </a:p>
          <a:p>
            <a:pPr marL="12700">
              <a:lnSpc>
                <a:spcPct val="100000"/>
              </a:lnSpc>
              <a:spcBef>
                <a:spcPts val="840"/>
              </a:spcBef>
            </a:pPr>
            <a:r>
              <a:rPr dirty="0" sz="900" b="1">
                <a:latin typeface="Liberation Serif"/>
                <a:cs typeface="Liberation Serif"/>
              </a:rPr>
              <a:t>Solution</a:t>
            </a:r>
            <a:endParaRPr sz="900">
              <a:latin typeface="Liberation Serif"/>
              <a:cs typeface="Liberation Serif"/>
            </a:endParaRPr>
          </a:p>
        </p:txBody>
      </p:sp>
      <p:sp>
        <p:nvSpPr>
          <p:cNvPr id="17" name="object 17"/>
          <p:cNvSpPr txBox="1"/>
          <p:nvPr/>
        </p:nvSpPr>
        <p:spPr>
          <a:xfrm>
            <a:off x="3692136" y="6700404"/>
            <a:ext cx="347980" cy="18415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x</a:t>
            </a:r>
            <a:r>
              <a:rPr dirty="0" baseline="31746" sz="1050" spc="7">
                <a:latin typeface="DejaVu Sans"/>
                <a:cs typeface="DejaVu Sans"/>
              </a:rPr>
              <a:t>2 </a:t>
            </a:r>
            <a:r>
              <a:rPr dirty="0" sz="1050" spc="-110">
                <a:latin typeface="DejaVu Sans"/>
                <a:cs typeface="DejaVu Sans"/>
              </a:rPr>
              <a:t>−</a:t>
            </a:r>
            <a:r>
              <a:rPr dirty="0" sz="1050" spc="-280">
                <a:latin typeface="DejaVu Sans"/>
                <a:cs typeface="DejaVu Sans"/>
              </a:rPr>
              <a:t> </a:t>
            </a:r>
            <a:r>
              <a:rPr dirty="0" sz="1050" spc="-175">
                <a:latin typeface="DejaVu Sans"/>
                <a:cs typeface="DejaVu Sans"/>
              </a:rPr>
              <a:t>4</a:t>
            </a:r>
            <a:endParaRPr sz="1050">
              <a:latin typeface="DejaVu Sans"/>
              <a:cs typeface="DejaVu Sans"/>
            </a:endParaRPr>
          </a:p>
        </p:txBody>
      </p:sp>
      <p:sp>
        <p:nvSpPr>
          <p:cNvPr id="18" name="object 18"/>
          <p:cNvSpPr txBox="1"/>
          <p:nvPr/>
        </p:nvSpPr>
        <p:spPr>
          <a:xfrm>
            <a:off x="3719086" y="6871941"/>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19" name="object 19"/>
          <p:cNvSpPr/>
          <p:nvPr/>
        </p:nvSpPr>
        <p:spPr>
          <a:xfrm>
            <a:off x="3697240" y="6897601"/>
            <a:ext cx="362585" cy="0"/>
          </a:xfrm>
          <a:custGeom>
            <a:avLst/>
            <a:gdLst/>
            <a:ahLst/>
            <a:cxnLst/>
            <a:rect l="l" t="t" r="r" b="b"/>
            <a:pathLst>
              <a:path w="362585" h="0">
                <a:moveTo>
                  <a:pt x="0" y="0"/>
                </a:moveTo>
                <a:lnTo>
                  <a:pt x="362135" y="0"/>
                </a:lnTo>
              </a:path>
            </a:pathLst>
          </a:custGeom>
          <a:ln w="9529">
            <a:solidFill>
              <a:srgbClr val="000000"/>
            </a:solidFill>
          </a:ln>
        </p:spPr>
        <p:txBody>
          <a:bodyPr wrap="square" lIns="0" tIns="0" rIns="0" bIns="0" rtlCol="0"/>
          <a:lstStyle/>
          <a:p/>
        </p:txBody>
      </p:sp>
      <p:sp>
        <p:nvSpPr>
          <p:cNvPr id="20" name="object 20"/>
          <p:cNvSpPr txBox="1"/>
          <p:nvPr/>
        </p:nvSpPr>
        <p:spPr>
          <a:xfrm>
            <a:off x="4109964" y="6786172"/>
            <a:ext cx="217043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is continuous at </a:t>
            </a:r>
            <a:r>
              <a:rPr dirty="0" sz="900" spc="114" i="1">
                <a:latin typeface="Arial"/>
                <a:cs typeface="Arial"/>
              </a:rPr>
              <a:t>x</a:t>
            </a:r>
            <a:r>
              <a:rPr dirty="0" sz="900" spc="-85" i="1">
                <a:latin typeface="Arial"/>
                <a:cs typeface="Arial"/>
              </a:rPr>
              <a:t>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 Justify the conclusion.</a:t>
            </a:r>
            <a:endParaRPr sz="900">
              <a:latin typeface="Liberation Serif"/>
              <a:cs typeface="Liberation Serif"/>
            </a:endParaRPr>
          </a:p>
        </p:txBody>
      </p:sp>
      <p:sp>
        <p:nvSpPr>
          <p:cNvPr id="21" name="object 21"/>
          <p:cNvSpPr txBox="1"/>
          <p:nvPr/>
        </p:nvSpPr>
        <p:spPr>
          <a:xfrm>
            <a:off x="6169161" y="7224547"/>
            <a:ext cx="347980" cy="18415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x</a:t>
            </a:r>
            <a:r>
              <a:rPr dirty="0" baseline="31746" sz="1050" spc="7">
                <a:latin typeface="DejaVu Sans"/>
                <a:cs typeface="DejaVu Sans"/>
              </a:rPr>
              <a:t>2 </a:t>
            </a:r>
            <a:r>
              <a:rPr dirty="0" sz="1050" spc="-110">
                <a:latin typeface="DejaVu Sans"/>
                <a:cs typeface="DejaVu Sans"/>
              </a:rPr>
              <a:t>−</a:t>
            </a:r>
            <a:r>
              <a:rPr dirty="0" sz="1050" spc="-280">
                <a:latin typeface="DejaVu Sans"/>
                <a:cs typeface="DejaVu Sans"/>
              </a:rPr>
              <a:t> </a:t>
            </a:r>
            <a:r>
              <a:rPr dirty="0" sz="1050" spc="-175">
                <a:latin typeface="DejaVu Sans"/>
                <a:cs typeface="DejaVu Sans"/>
              </a:rPr>
              <a:t>4</a:t>
            </a:r>
            <a:endParaRPr sz="1050">
              <a:latin typeface="DejaVu Sans"/>
              <a:cs typeface="DejaVu Sans"/>
            </a:endParaRPr>
          </a:p>
        </p:txBody>
      </p:sp>
      <p:sp>
        <p:nvSpPr>
          <p:cNvPr id="22" name="object 22"/>
          <p:cNvSpPr txBox="1"/>
          <p:nvPr/>
        </p:nvSpPr>
        <p:spPr>
          <a:xfrm>
            <a:off x="6196111" y="7396084"/>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23" name="object 23"/>
          <p:cNvSpPr/>
          <p:nvPr/>
        </p:nvSpPr>
        <p:spPr>
          <a:xfrm>
            <a:off x="6175008" y="7412214"/>
            <a:ext cx="353060" cy="0"/>
          </a:xfrm>
          <a:custGeom>
            <a:avLst/>
            <a:gdLst/>
            <a:ahLst/>
            <a:cxnLst/>
            <a:rect l="l" t="t" r="r" b="b"/>
            <a:pathLst>
              <a:path w="353059" h="0">
                <a:moveTo>
                  <a:pt x="0" y="0"/>
                </a:moveTo>
                <a:lnTo>
                  <a:pt x="352605" y="0"/>
                </a:lnTo>
              </a:path>
            </a:pathLst>
          </a:custGeom>
          <a:ln w="9529">
            <a:solidFill>
              <a:srgbClr val="000000"/>
            </a:solidFill>
          </a:ln>
        </p:spPr>
        <p:txBody>
          <a:bodyPr wrap="square" lIns="0" tIns="0" rIns="0" bIns="0" rtlCol="0"/>
          <a:lstStyle/>
          <a:p/>
        </p:txBody>
      </p:sp>
      <p:sp>
        <p:nvSpPr>
          <p:cNvPr id="24" name="object 24"/>
          <p:cNvSpPr txBox="1"/>
          <p:nvPr/>
        </p:nvSpPr>
        <p:spPr>
          <a:xfrm>
            <a:off x="848360" y="7259160"/>
            <a:ext cx="5297805" cy="445134"/>
          </a:xfrm>
          <a:prstGeom prst="rect">
            <a:avLst/>
          </a:prstGeom>
        </p:spPr>
        <p:txBody>
          <a:bodyPr wrap="square" lIns="0" tIns="62230" rIns="0" bIns="0" rtlCol="0" vert="horz">
            <a:spAutoFit/>
          </a:bodyPr>
          <a:lstStyle/>
          <a:p>
            <a:pPr marL="12700">
              <a:lnSpc>
                <a:spcPct val="100000"/>
              </a:lnSpc>
              <a:spcBef>
                <a:spcPts val="490"/>
              </a:spcBef>
            </a:pPr>
            <a:r>
              <a:rPr dirty="0" sz="900" spc="-10">
                <a:latin typeface="Liberation Serif"/>
                <a:cs typeface="Liberation Serif"/>
              </a:rPr>
              <a:t>Let’s </a:t>
            </a:r>
            <a:r>
              <a:rPr dirty="0" sz="900">
                <a:latin typeface="Liberation Serif"/>
                <a:cs typeface="Liberation Serif"/>
              </a:rPr>
              <a:t>begin by trying to calculate </a:t>
            </a:r>
            <a:r>
              <a:rPr dirty="0" sz="900" spc="10" i="1">
                <a:latin typeface="Arial"/>
                <a:cs typeface="Arial"/>
              </a:rPr>
              <a:t>f</a:t>
            </a:r>
            <a:r>
              <a:rPr dirty="0" sz="1050" spc="10">
                <a:latin typeface="DejaVu Sans"/>
                <a:cs typeface="DejaVu Sans"/>
              </a:rPr>
              <a:t>(2) </a:t>
            </a:r>
            <a:r>
              <a:rPr dirty="0" sz="900">
                <a:latin typeface="Liberation Serif"/>
                <a:cs typeface="Liberation Serif"/>
              </a:rPr>
              <a:t>. </a:t>
            </a:r>
            <a:r>
              <a:rPr dirty="0" sz="900" spc="-40">
                <a:latin typeface="Liberation Serif"/>
                <a:cs typeface="Liberation Serif"/>
              </a:rPr>
              <a:t>We </a:t>
            </a:r>
            <a:r>
              <a:rPr dirty="0" sz="900">
                <a:latin typeface="Liberation Serif"/>
                <a:cs typeface="Liberation Serif"/>
              </a:rPr>
              <a:t>can see that </a:t>
            </a:r>
            <a:r>
              <a:rPr dirty="0" sz="900" spc="10" i="1">
                <a:latin typeface="Arial"/>
                <a:cs typeface="Arial"/>
              </a:rPr>
              <a:t>f</a:t>
            </a:r>
            <a:r>
              <a:rPr dirty="0" sz="1050" spc="10">
                <a:latin typeface="DejaVu Sans"/>
                <a:cs typeface="DejaVu Sans"/>
              </a:rPr>
              <a:t>(2) </a:t>
            </a:r>
            <a:r>
              <a:rPr dirty="0" sz="1050" spc="-110">
                <a:latin typeface="DejaVu Sans"/>
                <a:cs typeface="DejaVu Sans"/>
              </a:rPr>
              <a:t>= </a:t>
            </a:r>
            <a:r>
              <a:rPr dirty="0" sz="1050" spc="-50">
                <a:latin typeface="DejaVu Sans"/>
                <a:cs typeface="DejaVu Sans"/>
              </a:rPr>
              <a:t>0/0 </a:t>
            </a:r>
            <a:r>
              <a:rPr dirty="0" sz="900">
                <a:latin typeface="Liberation Serif"/>
                <a:cs typeface="Liberation Serif"/>
              </a:rPr>
              <a:t>, which is undefined. Therefore,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50">
                <a:latin typeface="DejaVu Sans"/>
                <a:cs typeface="DejaVu Sans"/>
              </a:rPr>
              <a:t> </a:t>
            </a:r>
            <a:r>
              <a:rPr dirty="0" sz="1050" spc="-110">
                <a:latin typeface="DejaVu Sans"/>
                <a:cs typeface="DejaVu Sans"/>
              </a:rPr>
              <a:t>=</a:t>
            </a:r>
            <a:endParaRPr sz="1050">
              <a:latin typeface="DejaVu Sans"/>
              <a:cs typeface="DejaVu Sans"/>
            </a:endParaRPr>
          </a:p>
          <a:p>
            <a:pPr marL="12700">
              <a:lnSpc>
                <a:spcPct val="100000"/>
              </a:lnSpc>
              <a:spcBef>
                <a:spcPts val="390"/>
              </a:spcBef>
            </a:pPr>
            <a:r>
              <a:rPr dirty="0" sz="900">
                <a:latin typeface="Liberation Serif"/>
                <a:cs typeface="Liberation Serif"/>
              </a:rPr>
              <a:t>discontinuous at 2 because </a:t>
            </a:r>
            <a:r>
              <a:rPr dirty="0" sz="900" spc="10" i="1">
                <a:latin typeface="Arial"/>
                <a:cs typeface="Arial"/>
              </a:rPr>
              <a:t>f</a:t>
            </a:r>
            <a:r>
              <a:rPr dirty="0" sz="1050" spc="10">
                <a:latin typeface="DejaVu Sans"/>
                <a:cs typeface="DejaVu Sans"/>
              </a:rPr>
              <a:t>(2) </a:t>
            </a:r>
            <a:r>
              <a:rPr dirty="0" sz="900">
                <a:latin typeface="Liberation Serif"/>
                <a:cs typeface="Liberation Serif"/>
              </a:rPr>
              <a:t>is undefined. 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shown in Figure</a:t>
            </a:r>
            <a:r>
              <a:rPr dirty="0" sz="900" spc="-130">
                <a:latin typeface="Liberation Serif"/>
                <a:cs typeface="Liberation Serif"/>
              </a:rPr>
              <a:t> </a:t>
            </a:r>
            <a:r>
              <a:rPr dirty="0" sz="1050" spc="-95">
                <a:latin typeface="DejaVu Sans"/>
                <a:cs typeface="DejaVu Sans"/>
              </a:rPr>
              <a:t>2.5.4</a:t>
            </a:r>
            <a:r>
              <a:rPr dirty="0" sz="900" spc="-95">
                <a:latin typeface="Liberation Serif"/>
                <a:cs typeface="Liberation Serif"/>
              </a:rPr>
              <a:t>.</a:t>
            </a:r>
            <a:endParaRPr sz="900">
              <a:latin typeface="Liberation Serif"/>
              <a:cs typeface="Liberation Serif"/>
            </a:endParaRPr>
          </a:p>
        </p:txBody>
      </p:sp>
      <p:sp>
        <p:nvSpPr>
          <p:cNvPr id="25" name="object 25"/>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6" name="object 26"/>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27" name="object 27"/>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897"/>
            <a:ext cx="5994400" cy="2840355"/>
          </a:xfrm>
          <a:custGeom>
            <a:avLst/>
            <a:gdLst/>
            <a:ahLst/>
            <a:cxnLst/>
            <a:rect l="l" t="t" r="r" b="b"/>
            <a:pathLst>
              <a:path w="5994400" h="2840354">
                <a:moveTo>
                  <a:pt x="5947091" y="2839884"/>
                </a:moveTo>
                <a:lnTo>
                  <a:pt x="47217" y="2839884"/>
                </a:lnTo>
                <a:lnTo>
                  <a:pt x="38141" y="2839038"/>
                </a:lnTo>
                <a:lnTo>
                  <a:pt x="3488" y="2810550"/>
                </a:lnTo>
                <a:lnTo>
                  <a:pt x="0" y="0"/>
                </a:lnTo>
                <a:lnTo>
                  <a:pt x="5994292" y="0"/>
                </a:lnTo>
                <a:lnTo>
                  <a:pt x="5994292" y="2792345"/>
                </a:lnTo>
                <a:lnTo>
                  <a:pt x="5993426" y="2801765"/>
                </a:lnTo>
                <a:lnTo>
                  <a:pt x="5964940" y="2836420"/>
                </a:lnTo>
                <a:lnTo>
                  <a:pt x="5947091" y="2839884"/>
                </a:lnTo>
                <a:close/>
              </a:path>
            </a:pathLst>
          </a:custGeom>
          <a:solidFill>
            <a:srgbClr val="0753BF">
              <a:alpha val="3138"/>
            </a:srgbClr>
          </a:solidFill>
        </p:spPr>
        <p:txBody>
          <a:bodyPr wrap="square" lIns="0" tIns="0" rIns="0" bIns="0" rtlCol="0"/>
          <a:lstStyle/>
          <a:p/>
        </p:txBody>
      </p:sp>
      <p:sp>
        <p:nvSpPr>
          <p:cNvPr id="3" name="object 3"/>
          <p:cNvSpPr/>
          <p:nvPr/>
        </p:nvSpPr>
        <p:spPr>
          <a:xfrm>
            <a:off x="790628" y="850897"/>
            <a:ext cx="5975350" cy="2830830"/>
          </a:xfrm>
          <a:custGeom>
            <a:avLst/>
            <a:gdLst/>
            <a:ahLst/>
            <a:cxnLst/>
            <a:rect l="l" t="t" r="r" b="b"/>
            <a:pathLst>
              <a:path w="5975350" h="2830829">
                <a:moveTo>
                  <a:pt x="5942163" y="2830355"/>
                </a:moveTo>
                <a:lnTo>
                  <a:pt x="33064" y="2830355"/>
                </a:lnTo>
                <a:lnTo>
                  <a:pt x="28201" y="2829402"/>
                </a:lnTo>
                <a:lnTo>
                  <a:pt x="967" y="2802146"/>
                </a:lnTo>
                <a:lnTo>
                  <a:pt x="0" y="2797286"/>
                </a:lnTo>
                <a:lnTo>
                  <a:pt x="0" y="0"/>
                </a:lnTo>
                <a:lnTo>
                  <a:pt x="5975232" y="0"/>
                </a:lnTo>
                <a:lnTo>
                  <a:pt x="5975232" y="2797286"/>
                </a:lnTo>
                <a:lnTo>
                  <a:pt x="5951703" y="2827496"/>
                </a:lnTo>
                <a:lnTo>
                  <a:pt x="5942163" y="2830355"/>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3738462"/>
            <a:ext cx="5994400" cy="6356985"/>
          </a:xfrm>
          <a:custGeom>
            <a:avLst/>
            <a:gdLst/>
            <a:ahLst/>
            <a:cxnLst/>
            <a:rect l="l" t="t" r="r" b="b"/>
            <a:pathLst>
              <a:path w="5994400" h="6356984">
                <a:moveTo>
                  <a:pt x="5946923" y="6356396"/>
                </a:moveTo>
                <a:lnTo>
                  <a:pt x="47368" y="6356396"/>
                </a:lnTo>
                <a:lnTo>
                  <a:pt x="38133" y="6355551"/>
                </a:lnTo>
                <a:lnTo>
                  <a:pt x="3480" y="6327072"/>
                </a:lnTo>
                <a:lnTo>
                  <a:pt x="0" y="6308871"/>
                </a:lnTo>
                <a:lnTo>
                  <a:pt x="0" y="47549"/>
                </a:lnTo>
                <a:lnTo>
                  <a:pt x="21287" y="7843"/>
                </a:lnTo>
                <a:lnTo>
                  <a:pt x="47641" y="0"/>
                </a:lnTo>
                <a:lnTo>
                  <a:pt x="5946651" y="0"/>
                </a:lnTo>
                <a:lnTo>
                  <a:pt x="5986435" y="21292"/>
                </a:lnTo>
                <a:lnTo>
                  <a:pt x="5994283" y="47549"/>
                </a:lnTo>
                <a:lnTo>
                  <a:pt x="5994283" y="6308871"/>
                </a:lnTo>
                <a:lnTo>
                  <a:pt x="5972995" y="6348577"/>
                </a:lnTo>
                <a:lnTo>
                  <a:pt x="5946923" y="6356396"/>
                </a:lnTo>
                <a:close/>
              </a:path>
            </a:pathLst>
          </a:custGeom>
          <a:solidFill>
            <a:srgbClr val="0753BF">
              <a:alpha val="3138"/>
            </a:srgbClr>
          </a:solidFill>
        </p:spPr>
        <p:txBody>
          <a:bodyPr wrap="square" lIns="0" tIns="0" rIns="0" bIns="0" rtlCol="0"/>
          <a:lstStyle/>
          <a:p/>
        </p:txBody>
      </p:sp>
      <p:sp>
        <p:nvSpPr>
          <p:cNvPr id="5" name="object 5"/>
          <p:cNvSpPr/>
          <p:nvPr/>
        </p:nvSpPr>
        <p:spPr>
          <a:xfrm>
            <a:off x="781098" y="3738462"/>
            <a:ext cx="5994400" cy="6356985"/>
          </a:xfrm>
          <a:custGeom>
            <a:avLst/>
            <a:gdLst/>
            <a:ahLst/>
            <a:cxnLst/>
            <a:rect l="l" t="t" r="r" b="b"/>
            <a:pathLst>
              <a:path w="5994400" h="6356984">
                <a:moveTo>
                  <a:pt x="5946660" y="6356421"/>
                </a:moveTo>
                <a:lnTo>
                  <a:pt x="47649" y="6356421"/>
                </a:lnTo>
                <a:lnTo>
                  <a:pt x="38141" y="6355551"/>
                </a:lnTo>
                <a:lnTo>
                  <a:pt x="3488" y="6327072"/>
                </a:lnTo>
                <a:lnTo>
                  <a:pt x="0" y="6308780"/>
                </a:lnTo>
                <a:lnTo>
                  <a:pt x="2" y="47618"/>
                </a:lnTo>
                <a:lnTo>
                  <a:pt x="21295" y="7843"/>
                </a:lnTo>
                <a:lnTo>
                  <a:pt x="47649" y="0"/>
                </a:lnTo>
                <a:lnTo>
                  <a:pt x="5946660" y="0"/>
                </a:lnTo>
                <a:lnTo>
                  <a:pt x="5956157" y="869"/>
                </a:lnTo>
                <a:lnTo>
                  <a:pt x="5964940" y="3482"/>
                </a:lnTo>
                <a:lnTo>
                  <a:pt x="5973003" y="7843"/>
                </a:lnTo>
                <a:lnTo>
                  <a:pt x="5974988" y="9498"/>
                </a:lnTo>
                <a:lnTo>
                  <a:pt x="42594" y="9498"/>
                </a:lnTo>
                <a:lnTo>
                  <a:pt x="37731" y="10451"/>
                </a:lnTo>
                <a:lnTo>
                  <a:pt x="10497" y="37707"/>
                </a:lnTo>
                <a:lnTo>
                  <a:pt x="9529" y="42567"/>
                </a:lnTo>
                <a:lnTo>
                  <a:pt x="9529" y="6313797"/>
                </a:lnTo>
                <a:lnTo>
                  <a:pt x="33061" y="6344007"/>
                </a:lnTo>
                <a:lnTo>
                  <a:pt x="42594" y="6346866"/>
                </a:lnTo>
                <a:lnTo>
                  <a:pt x="5975056" y="6346866"/>
                </a:lnTo>
                <a:lnTo>
                  <a:pt x="5973003" y="6348577"/>
                </a:lnTo>
                <a:lnTo>
                  <a:pt x="5964940" y="6352938"/>
                </a:lnTo>
                <a:lnTo>
                  <a:pt x="5956157" y="6355551"/>
                </a:lnTo>
                <a:lnTo>
                  <a:pt x="5946660" y="6356421"/>
                </a:lnTo>
                <a:close/>
              </a:path>
              <a:path w="5994400" h="6356984">
                <a:moveTo>
                  <a:pt x="5975056" y="6346866"/>
                </a:moveTo>
                <a:lnTo>
                  <a:pt x="5951693" y="6346866"/>
                </a:lnTo>
                <a:lnTo>
                  <a:pt x="5956563" y="6345913"/>
                </a:lnTo>
                <a:lnTo>
                  <a:pt x="5961232" y="6344007"/>
                </a:lnTo>
                <a:lnTo>
                  <a:pt x="5984762" y="6313797"/>
                </a:lnTo>
                <a:lnTo>
                  <a:pt x="5984762" y="42567"/>
                </a:lnTo>
                <a:lnTo>
                  <a:pt x="5961232" y="12357"/>
                </a:lnTo>
                <a:lnTo>
                  <a:pt x="5951693" y="9498"/>
                </a:lnTo>
                <a:lnTo>
                  <a:pt x="5974988" y="9498"/>
                </a:lnTo>
                <a:lnTo>
                  <a:pt x="5994298" y="47618"/>
                </a:lnTo>
                <a:lnTo>
                  <a:pt x="5994300" y="6308780"/>
                </a:lnTo>
                <a:lnTo>
                  <a:pt x="5993426" y="6318291"/>
                </a:lnTo>
                <a:lnTo>
                  <a:pt x="5990806" y="6327072"/>
                </a:lnTo>
                <a:lnTo>
                  <a:pt x="5986443" y="6335128"/>
                </a:lnTo>
                <a:lnTo>
                  <a:pt x="5980340" y="6342461"/>
                </a:lnTo>
                <a:lnTo>
                  <a:pt x="5975056" y="6346866"/>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3943324"/>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2267760" y="850900"/>
            <a:ext cx="3020976" cy="2630250"/>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2267760" y="6273424"/>
            <a:ext cx="3020976" cy="3564178"/>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2087095" y="3473439"/>
            <a:ext cx="3382010" cy="168275"/>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 </a:t>
            </a:r>
            <a:r>
              <a:rPr dirty="0" sz="900" spc="-85">
                <a:latin typeface="DejaVu Sans"/>
                <a:cs typeface="DejaVu Sans"/>
              </a:rPr>
              <a:t>2.5.4</a:t>
            </a:r>
            <a:r>
              <a:rPr dirty="0" sz="800" spc="-85">
                <a:latin typeface="Liberation Serif"/>
                <a:cs typeface="Liberation Serif"/>
              </a:rPr>
              <a:t>: </a:t>
            </a:r>
            <a:r>
              <a:rPr dirty="0" sz="800">
                <a:latin typeface="Liberation Serif"/>
                <a:cs typeface="Liberation Serif"/>
              </a:rPr>
              <a:t>The function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90">
                <a:latin typeface="DejaVu Sans"/>
                <a:cs typeface="DejaVu Sans"/>
              </a:rPr>
              <a:t> </a:t>
            </a:r>
            <a:r>
              <a:rPr dirty="0" sz="800">
                <a:latin typeface="Liberation Serif"/>
                <a:cs typeface="Liberation Serif"/>
              </a:rPr>
              <a:t>is </a:t>
            </a:r>
            <a:r>
              <a:rPr dirty="0" sz="800" spc="-5">
                <a:latin typeface="Liberation Serif"/>
                <a:cs typeface="Liberation Serif"/>
              </a:rPr>
              <a:t>discontinuous </a:t>
            </a:r>
            <a:r>
              <a:rPr dirty="0" sz="800">
                <a:latin typeface="Liberation Serif"/>
                <a:cs typeface="Liberation Serif"/>
              </a:rPr>
              <a:t>at </a:t>
            </a:r>
            <a:r>
              <a:rPr dirty="0" sz="800" spc="5">
                <a:latin typeface="Liberation Serif"/>
                <a:cs typeface="Liberation Serif"/>
              </a:rPr>
              <a:t>2 </a:t>
            </a:r>
            <a:r>
              <a:rPr dirty="0" sz="800">
                <a:latin typeface="Liberation Serif"/>
                <a:cs typeface="Liberation Serif"/>
              </a:rPr>
              <a:t>because </a:t>
            </a:r>
            <a:r>
              <a:rPr dirty="0" sz="800" spc="40" i="1">
                <a:latin typeface="Arial"/>
                <a:cs typeface="Arial"/>
              </a:rPr>
              <a:t>f</a:t>
            </a:r>
            <a:r>
              <a:rPr dirty="0" sz="900" spc="40">
                <a:latin typeface="DejaVu Sans"/>
                <a:cs typeface="DejaVu Sans"/>
              </a:rPr>
              <a:t>(2) </a:t>
            </a:r>
            <a:r>
              <a:rPr dirty="0" sz="800">
                <a:latin typeface="Liberation Serif"/>
                <a:cs typeface="Liberation Serif"/>
              </a:rPr>
              <a:t>is </a:t>
            </a:r>
            <a:r>
              <a:rPr dirty="0" sz="800" spc="-5">
                <a:latin typeface="Liberation Serif"/>
                <a:cs typeface="Liberation Serif"/>
              </a:rPr>
              <a:t>undefined.</a:t>
            </a:r>
            <a:endParaRPr sz="800">
              <a:latin typeface="Liberation Serif"/>
              <a:cs typeface="Liberation Serif"/>
            </a:endParaRPr>
          </a:p>
        </p:txBody>
      </p:sp>
      <p:sp>
        <p:nvSpPr>
          <p:cNvPr id="17" name="object 17"/>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18" name="object 18"/>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19" name="object 19"/>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
        <p:nvSpPr>
          <p:cNvPr id="10" name="object 10"/>
          <p:cNvSpPr txBox="1"/>
          <p:nvPr/>
        </p:nvSpPr>
        <p:spPr>
          <a:xfrm>
            <a:off x="848360" y="3719710"/>
            <a:ext cx="3875404" cy="215900"/>
          </a:xfrm>
          <a:prstGeom prst="rect">
            <a:avLst/>
          </a:prstGeom>
        </p:spPr>
        <p:txBody>
          <a:bodyPr wrap="square" lIns="0" tIns="12065" rIns="0" bIns="0" rtlCol="0" vert="horz">
            <a:spAutoFit/>
          </a:bodyPr>
          <a:lstStyle/>
          <a:p>
            <a:pPr marL="12700">
              <a:lnSpc>
                <a:spcPct val="100000"/>
              </a:lnSpc>
              <a:spcBef>
                <a:spcPts val="95"/>
              </a:spcBef>
            </a:pPr>
            <a:r>
              <a:rPr dirty="0" sz="1050" spc="10">
                <a:solidFill>
                  <a:srgbClr val="2E4E4E"/>
                </a:solidFill>
                <a:latin typeface="Liberation Sans"/>
                <a:cs typeface="Liberation Sans"/>
              </a:rPr>
              <a:t>Example </a:t>
            </a:r>
            <a:r>
              <a:rPr dirty="0" sz="1250" spc="-80">
                <a:solidFill>
                  <a:srgbClr val="2E4E4E"/>
                </a:solidFill>
                <a:latin typeface="DejaVu Sans"/>
                <a:cs typeface="DejaVu Sans"/>
              </a:rPr>
              <a:t>2.5.1</a:t>
            </a:r>
            <a:r>
              <a:rPr dirty="0" sz="1100" spc="-80" i="1">
                <a:solidFill>
                  <a:srgbClr val="2E4E4E"/>
                </a:solidFill>
                <a:latin typeface="Arial"/>
                <a:cs typeface="Arial"/>
              </a:rPr>
              <a:t>B</a:t>
            </a:r>
            <a:r>
              <a:rPr dirty="0" sz="1050" spc="-80">
                <a:solidFill>
                  <a:srgbClr val="2E4E4E"/>
                </a:solidFill>
                <a:latin typeface="Liberation Sans"/>
                <a:cs typeface="Liberation Sans"/>
              </a:rPr>
              <a:t>: </a:t>
            </a:r>
            <a:r>
              <a:rPr dirty="0" sz="1050" spc="10">
                <a:solidFill>
                  <a:srgbClr val="2E4E4E"/>
                </a:solidFill>
                <a:latin typeface="Liberation Sans"/>
                <a:cs typeface="Liberation Sans"/>
              </a:rPr>
              <a:t>Determining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at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Point, Condition</a:t>
            </a:r>
            <a:r>
              <a:rPr dirty="0" sz="1050" spc="-114">
                <a:solidFill>
                  <a:srgbClr val="2E4E4E"/>
                </a:solidFill>
                <a:latin typeface="Liberation Sans"/>
                <a:cs typeface="Liberation Sans"/>
              </a:rPr>
              <a:t> </a:t>
            </a:r>
            <a:r>
              <a:rPr dirty="0" sz="1050" spc="15">
                <a:solidFill>
                  <a:srgbClr val="2E4E4E"/>
                </a:solidFill>
                <a:latin typeface="Liberation Sans"/>
                <a:cs typeface="Liberation Sans"/>
              </a:rPr>
              <a:t>2</a:t>
            </a:r>
            <a:endParaRPr sz="1050">
              <a:latin typeface="Liberation Sans"/>
              <a:cs typeface="Liberation Sans"/>
            </a:endParaRPr>
          </a:p>
        </p:txBody>
      </p:sp>
      <p:sp>
        <p:nvSpPr>
          <p:cNvPr id="11" name="object 11"/>
          <p:cNvSpPr txBox="1"/>
          <p:nvPr/>
        </p:nvSpPr>
        <p:spPr>
          <a:xfrm>
            <a:off x="4143614" y="3946859"/>
            <a:ext cx="70485" cy="137795"/>
          </a:xfrm>
          <a:prstGeom prst="rect">
            <a:avLst/>
          </a:prstGeom>
        </p:spPr>
        <p:txBody>
          <a:bodyPr wrap="square" lIns="0" tIns="17145" rIns="0" bIns="0" rtlCol="0" vert="horz">
            <a:spAutoFit/>
          </a:bodyPr>
          <a:lstStyle/>
          <a:p>
            <a:pPr marL="12700">
              <a:lnSpc>
                <a:spcPct val="100000"/>
              </a:lnSpc>
              <a:spcBef>
                <a:spcPts val="135"/>
              </a:spcBef>
            </a:pPr>
            <a:r>
              <a:rPr dirty="0" sz="700" spc="-100">
                <a:latin typeface="DejaVu Sans"/>
                <a:cs typeface="DejaVu Sans"/>
              </a:rPr>
              <a:t>2</a:t>
            </a:r>
            <a:endParaRPr sz="700">
              <a:latin typeface="DejaVu Sans"/>
              <a:cs typeface="DejaVu Sans"/>
            </a:endParaRPr>
          </a:p>
        </p:txBody>
      </p:sp>
      <p:sp>
        <p:nvSpPr>
          <p:cNvPr id="12" name="object 12"/>
          <p:cNvSpPr txBox="1"/>
          <p:nvPr/>
        </p:nvSpPr>
        <p:spPr>
          <a:xfrm>
            <a:off x="3976393" y="3955784"/>
            <a:ext cx="857885" cy="336550"/>
          </a:xfrm>
          <a:prstGeom prst="rect">
            <a:avLst/>
          </a:prstGeom>
        </p:spPr>
        <p:txBody>
          <a:bodyPr wrap="square" lIns="0" tIns="22860" rIns="0" bIns="0" rtlCol="0" vert="horz">
            <a:spAutoFit/>
          </a:bodyPr>
          <a:lstStyle/>
          <a:p>
            <a:pPr marL="12700" marR="5080">
              <a:lnSpc>
                <a:spcPts val="1200"/>
              </a:lnSpc>
              <a:spcBef>
                <a:spcPts val="180"/>
              </a:spcBef>
            </a:pPr>
            <a:r>
              <a:rPr dirty="0" sz="1050" spc="-10">
                <a:latin typeface="DejaVu Sans"/>
                <a:cs typeface="DejaVu Sans"/>
              </a:rPr>
              <a:t>−</a:t>
            </a:r>
            <a:r>
              <a:rPr dirty="0" sz="900" spc="-10" i="1">
                <a:latin typeface="Arial"/>
                <a:cs typeface="Arial"/>
              </a:rPr>
              <a:t>x </a:t>
            </a:r>
            <a:r>
              <a:rPr dirty="0" sz="1050" spc="-110">
                <a:latin typeface="DejaVu Sans"/>
                <a:cs typeface="DejaVu Sans"/>
              </a:rPr>
              <a:t>+ </a:t>
            </a:r>
            <a:r>
              <a:rPr dirty="0" sz="1050" spc="-70">
                <a:latin typeface="DejaVu Sans"/>
                <a:cs typeface="DejaVu Sans"/>
              </a:rPr>
              <a:t>4if </a:t>
            </a:r>
            <a:r>
              <a:rPr dirty="0" sz="900" spc="114" i="1">
                <a:latin typeface="Arial"/>
                <a:cs typeface="Arial"/>
              </a:rPr>
              <a:t>x </a:t>
            </a:r>
            <a:r>
              <a:rPr dirty="0" sz="1050" spc="-110">
                <a:latin typeface="DejaVu Sans"/>
                <a:cs typeface="DejaVu Sans"/>
              </a:rPr>
              <a:t>≤</a:t>
            </a:r>
            <a:r>
              <a:rPr dirty="0" sz="1050" spc="-265">
                <a:latin typeface="DejaVu Sans"/>
                <a:cs typeface="DejaVu Sans"/>
              </a:rPr>
              <a:t> </a:t>
            </a:r>
            <a:r>
              <a:rPr dirty="0" sz="1050" spc="-175">
                <a:latin typeface="DejaVu Sans"/>
                <a:cs typeface="DejaVu Sans"/>
              </a:rPr>
              <a:t>3  </a:t>
            </a:r>
            <a:r>
              <a:rPr dirty="0" sz="1050" spc="-15">
                <a:latin typeface="DejaVu Sans"/>
                <a:cs typeface="DejaVu Sans"/>
              </a:rPr>
              <a:t>4</a:t>
            </a:r>
            <a:r>
              <a:rPr dirty="0" sz="900" spc="-15" i="1">
                <a:latin typeface="Arial"/>
                <a:cs typeface="Arial"/>
              </a:rPr>
              <a:t>x </a:t>
            </a:r>
            <a:r>
              <a:rPr dirty="0" sz="1050" spc="-110">
                <a:latin typeface="DejaVu Sans"/>
                <a:cs typeface="DejaVu Sans"/>
              </a:rPr>
              <a:t>− </a:t>
            </a:r>
            <a:r>
              <a:rPr dirty="0" sz="1050" spc="-70">
                <a:latin typeface="DejaVu Sans"/>
                <a:cs typeface="DejaVu Sans"/>
              </a:rPr>
              <a:t>8if </a:t>
            </a:r>
            <a:r>
              <a:rPr dirty="0" sz="900" spc="114" i="1">
                <a:latin typeface="Arial"/>
                <a:cs typeface="Arial"/>
              </a:rPr>
              <a:t>x</a:t>
            </a:r>
            <a:r>
              <a:rPr dirty="0" sz="900" spc="-150" i="1">
                <a:latin typeface="Arial"/>
                <a:cs typeface="Arial"/>
              </a:rPr>
              <a:t> </a:t>
            </a:r>
            <a:r>
              <a:rPr dirty="0" sz="1050" spc="-110">
                <a:latin typeface="DejaVu Sans"/>
                <a:cs typeface="DejaVu Sans"/>
              </a:rPr>
              <a:t>&gt; </a:t>
            </a:r>
            <a:r>
              <a:rPr dirty="0" sz="1050" spc="-175">
                <a:latin typeface="DejaVu Sans"/>
                <a:cs typeface="DejaVu Sans"/>
              </a:rPr>
              <a:t>3</a:t>
            </a:r>
            <a:endParaRPr sz="1050">
              <a:latin typeface="DejaVu Sans"/>
              <a:cs typeface="DejaVu Sans"/>
            </a:endParaRPr>
          </a:p>
        </p:txBody>
      </p:sp>
      <p:sp>
        <p:nvSpPr>
          <p:cNvPr id="13" name="object 13"/>
          <p:cNvSpPr txBox="1"/>
          <p:nvPr/>
        </p:nvSpPr>
        <p:spPr>
          <a:xfrm>
            <a:off x="4947249" y="4022494"/>
            <a:ext cx="176085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is continuous at </a:t>
            </a:r>
            <a:r>
              <a:rPr dirty="0" sz="900" spc="114" i="1">
                <a:latin typeface="Arial"/>
                <a:cs typeface="Arial"/>
              </a:rPr>
              <a:t>x </a:t>
            </a:r>
            <a:r>
              <a:rPr dirty="0" sz="1050" spc="-110">
                <a:latin typeface="DejaVu Sans"/>
                <a:cs typeface="DejaVu Sans"/>
              </a:rPr>
              <a:t>= </a:t>
            </a:r>
            <a:r>
              <a:rPr dirty="0" sz="1050" spc="-175">
                <a:latin typeface="DejaVu Sans"/>
                <a:cs typeface="DejaVu Sans"/>
              </a:rPr>
              <a:t>3 </a:t>
            </a:r>
            <a:r>
              <a:rPr dirty="0" sz="900">
                <a:latin typeface="Liberation Serif"/>
                <a:cs typeface="Liberation Serif"/>
              </a:rPr>
              <a:t>. Justify</a:t>
            </a:r>
            <a:r>
              <a:rPr dirty="0" sz="900" spc="25">
                <a:latin typeface="Liberation Serif"/>
                <a:cs typeface="Liberation Serif"/>
              </a:rPr>
              <a:t> </a:t>
            </a:r>
            <a:r>
              <a:rPr dirty="0" sz="900">
                <a:latin typeface="Liberation Serif"/>
                <a:cs typeface="Liberation Serif"/>
              </a:rPr>
              <a:t>the</a:t>
            </a:r>
            <a:endParaRPr sz="900">
              <a:latin typeface="Liberation Serif"/>
              <a:cs typeface="Liberation Serif"/>
            </a:endParaRPr>
          </a:p>
        </p:txBody>
      </p:sp>
      <p:sp>
        <p:nvSpPr>
          <p:cNvPr id="14" name="object 14"/>
          <p:cNvSpPr txBox="1"/>
          <p:nvPr/>
        </p:nvSpPr>
        <p:spPr>
          <a:xfrm>
            <a:off x="848360" y="3659994"/>
            <a:ext cx="3131820" cy="1165860"/>
          </a:xfrm>
          <a:prstGeom prst="rect">
            <a:avLst/>
          </a:prstGeom>
        </p:spPr>
        <p:txBody>
          <a:bodyPr wrap="square" lIns="0" tIns="208915" rIns="0" bIns="0" rtlCol="0" vert="horz">
            <a:spAutoFit/>
          </a:bodyPr>
          <a:lstStyle/>
          <a:p>
            <a:pPr marL="12700">
              <a:lnSpc>
                <a:spcPct val="100000"/>
              </a:lnSpc>
              <a:spcBef>
                <a:spcPts val="1645"/>
              </a:spcBef>
            </a:pPr>
            <a:r>
              <a:rPr dirty="0" sz="900">
                <a:latin typeface="Liberation Serif"/>
                <a:cs typeface="Liberation Serif"/>
              </a:rPr>
              <a:t>Using</a:t>
            </a:r>
            <a:r>
              <a:rPr dirty="0" sz="900" spc="200">
                <a:latin typeface="Liberation Serif"/>
                <a:cs typeface="Liberation Serif"/>
              </a:rPr>
              <a:t> </a:t>
            </a:r>
            <a:r>
              <a:rPr dirty="0" sz="900">
                <a:latin typeface="Liberation Serif"/>
                <a:cs typeface="Liberation Serif"/>
              </a:rPr>
              <a:t>the</a:t>
            </a:r>
            <a:r>
              <a:rPr dirty="0" sz="900" spc="200">
                <a:latin typeface="Liberation Serif"/>
                <a:cs typeface="Liberation Serif"/>
              </a:rPr>
              <a:t> </a:t>
            </a:r>
            <a:r>
              <a:rPr dirty="0" sz="900">
                <a:latin typeface="Liberation Serif"/>
                <a:cs typeface="Liberation Serif"/>
              </a:rPr>
              <a:t>definition,</a:t>
            </a:r>
            <a:r>
              <a:rPr dirty="0" sz="900" spc="200">
                <a:latin typeface="Liberation Serif"/>
                <a:cs typeface="Liberation Serif"/>
              </a:rPr>
              <a:t> </a:t>
            </a:r>
            <a:r>
              <a:rPr dirty="0" sz="900">
                <a:latin typeface="Liberation Serif"/>
                <a:cs typeface="Liberation Serif"/>
              </a:rPr>
              <a:t>determine</a:t>
            </a:r>
            <a:r>
              <a:rPr dirty="0" sz="900" spc="200">
                <a:latin typeface="Liberation Serif"/>
                <a:cs typeface="Liberation Serif"/>
              </a:rPr>
              <a:t> </a:t>
            </a:r>
            <a:r>
              <a:rPr dirty="0" sz="900">
                <a:latin typeface="Liberation Serif"/>
                <a:cs typeface="Liberation Serif"/>
              </a:rPr>
              <a:t>whether</a:t>
            </a:r>
            <a:r>
              <a:rPr dirty="0" sz="900" spc="200">
                <a:latin typeface="Liberation Serif"/>
                <a:cs typeface="Liberation Serif"/>
              </a:rPr>
              <a:t> </a:t>
            </a:r>
            <a:r>
              <a:rPr dirty="0" sz="900">
                <a:latin typeface="Liberation Serif"/>
                <a:cs typeface="Liberation Serif"/>
              </a:rPr>
              <a:t>the</a:t>
            </a:r>
            <a:r>
              <a:rPr dirty="0" sz="900" spc="200">
                <a:latin typeface="Liberation Serif"/>
                <a:cs typeface="Liberation Serif"/>
              </a:rPr>
              <a:t> </a:t>
            </a:r>
            <a:r>
              <a:rPr dirty="0" sz="900">
                <a:latin typeface="Liberation Serif"/>
                <a:cs typeface="Liberation Serif"/>
              </a:rPr>
              <a:t>function</a:t>
            </a:r>
            <a:r>
              <a:rPr dirty="0" sz="900" spc="20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5">
                <a:latin typeface="DejaVu Sans"/>
                <a:cs typeface="DejaVu Sans"/>
              </a:rPr>
              <a:t> </a:t>
            </a:r>
            <a:r>
              <a:rPr dirty="0" sz="2350" spc="-750">
                <a:latin typeface="Verdana"/>
                <a:cs typeface="Verdana"/>
              </a:rPr>
              <a:t>{</a:t>
            </a:r>
            <a:endParaRPr sz="2350">
              <a:latin typeface="Verdana"/>
              <a:cs typeface="Verdana"/>
            </a:endParaRPr>
          </a:p>
          <a:p>
            <a:pPr marL="12700">
              <a:lnSpc>
                <a:spcPct val="100000"/>
              </a:lnSpc>
              <a:spcBef>
                <a:spcPts val="580"/>
              </a:spcBef>
            </a:pPr>
            <a:r>
              <a:rPr dirty="0" sz="900">
                <a:latin typeface="Liberation Serif"/>
                <a:cs typeface="Liberation Serif"/>
              </a:rPr>
              <a:t>conclusion.</a:t>
            </a:r>
            <a:endParaRPr sz="900">
              <a:latin typeface="Liberation Serif"/>
              <a:cs typeface="Liberation Serif"/>
            </a:endParaRPr>
          </a:p>
          <a:p>
            <a:pPr marL="12700">
              <a:lnSpc>
                <a:spcPct val="100000"/>
              </a:lnSpc>
              <a:spcBef>
                <a:spcPts val="345"/>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270"/>
              </a:spcBef>
            </a:pPr>
            <a:r>
              <a:rPr dirty="0" sz="900" spc="-10">
                <a:latin typeface="Liberation Serif"/>
                <a:cs typeface="Liberation Serif"/>
              </a:rPr>
              <a:t>Let’s </a:t>
            </a:r>
            <a:r>
              <a:rPr dirty="0" sz="900">
                <a:latin typeface="Liberation Serif"/>
                <a:cs typeface="Liberation Serif"/>
              </a:rPr>
              <a:t>begin by trying to calculate </a:t>
            </a:r>
            <a:r>
              <a:rPr dirty="0" sz="900" spc="10" i="1">
                <a:latin typeface="Arial"/>
                <a:cs typeface="Arial"/>
              </a:rPr>
              <a:t>f</a:t>
            </a:r>
            <a:r>
              <a:rPr dirty="0" sz="1050" spc="10">
                <a:latin typeface="DejaVu Sans"/>
                <a:cs typeface="DejaVu Sans"/>
              </a:rPr>
              <a:t>(3)</a:t>
            </a:r>
            <a:r>
              <a:rPr dirty="0" sz="1050" spc="-225">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15" name="object 15"/>
          <p:cNvSpPr txBox="1"/>
          <p:nvPr/>
        </p:nvSpPr>
        <p:spPr>
          <a:xfrm>
            <a:off x="848360" y="4809966"/>
            <a:ext cx="5367020" cy="1437640"/>
          </a:xfrm>
          <a:prstGeom prst="rect">
            <a:avLst/>
          </a:prstGeom>
        </p:spPr>
        <p:txBody>
          <a:bodyPr wrap="square" lIns="0" tIns="33655" rIns="0" bIns="0" rtlCol="0" vert="horz">
            <a:spAutoFit/>
          </a:bodyPr>
          <a:lstStyle/>
          <a:p>
            <a:pPr algn="ctr" marL="492759">
              <a:lnSpc>
                <a:spcPct val="100000"/>
              </a:lnSpc>
              <a:spcBef>
                <a:spcPts val="265"/>
              </a:spcBef>
            </a:pPr>
            <a:r>
              <a:rPr dirty="0" sz="900" spc="10" i="1">
                <a:latin typeface="Arial"/>
                <a:cs typeface="Arial"/>
              </a:rPr>
              <a:t>f</a:t>
            </a:r>
            <a:r>
              <a:rPr dirty="0" sz="1050" spc="10">
                <a:latin typeface="DejaVu Sans"/>
                <a:cs typeface="DejaVu Sans"/>
              </a:rPr>
              <a:t>(3) </a:t>
            </a:r>
            <a:r>
              <a:rPr dirty="0" sz="1050" spc="-110">
                <a:latin typeface="DejaVu Sans"/>
                <a:cs typeface="DejaVu Sans"/>
              </a:rPr>
              <a:t>= </a:t>
            </a:r>
            <a:r>
              <a:rPr dirty="0" sz="1050" spc="-114">
                <a:latin typeface="DejaVu Sans"/>
                <a:cs typeface="DejaVu Sans"/>
              </a:rPr>
              <a:t>−(3</a:t>
            </a:r>
            <a:r>
              <a:rPr dirty="0" baseline="35714" sz="1050" spc="-172">
                <a:latin typeface="DejaVu Sans"/>
                <a:cs typeface="DejaVu Sans"/>
              </a:rPr>
              <a:t>2 </a:t>
            </a:r>
            <a:r>
              <a:rPr dirty="0" sz="1050" spc="-25">
                <a:latin typeface="DejaVu Sans"/>
                <a:cs typeface="DejaVu Sans"/>
              </a:rPr>
              <a:t>) </a:t>
            </a:r>
            <a:r>
              <a:rPr dirty="0" sz="1050" spc="-110">
                <a:latin typeface="DejaVu Sans"/>
                <a:cs typeface="DejaVu Sans"/>
              </a:rPr>
              <a:t>+ </a:t>
            </a:r>
            <a:r>
              <a:rPr dirty="0" sz="1050" spc="-175">
                <a:latin typeface="DejaVu Sans"/>
                <a:cs typeface="DejaVu Sans"/>
              </a:rPr>
              <a:t>4 </a:t>
            </a:r>
            <a:r>
              <a:rPr dirty="0" sz="1050" spc="-110">
                <a:latin typeface="DejaVu Sans"/>
                <a:cs typeface="DejaVu Sans"/>
              </a:rPr>
              <a:t>= </a:t>
            </a:r>
            <a:r>
              <a:rPr dirty="0" sz="1050" spc="-155">
                <a:latin typeface="DejaVu Sans"/>
                <a:cs typeface="DejaVu Sans"/>
              </a:rPr>
              <a:t>−5</a:t>
            </a:r>
            <a:r>
              <a:rPr dirty="0" sz="1050" spc="-20">
                <a:latin typeface="DejaVu Sans"/>
                <a:cs typeface="DejaVu Sans"/>
              </a:rPr>
              <a:t> </a:t>
            </a:r>
            <a:r>
              <a:rPr dirty="0" sz="900">
                <a:latin typeface="Liberation Serif"/>
                <a:cs typeface="Liberation Serif"/>
              </a:rPr>
              <a:t>.</a:t>
            </a:r>
            <a:endParaRPr sz="900">
              <a:latin typeface="Liberation Serif"/>
              <a:cs typeface="Liberation Serif"/>
            </a:endParaRPr>
          </a:p>
          <a:p>
            <a:pPr marL="12700">
              <a:lnSpc>
                <a:spcPts val="1180"/>
              </a:lnSpc>
              <a:spcBef>
                <a:spcPts val="165"/>
              </a:spcBef>
            </a:pPr>
            <a:r>
              <a:rPr dirty="0" sz="900">
                <a:latin typeface="Liberation Serif"/>
                <a:cs typeface="Liberation Serif"/>
              </a:rPr>
              <a:t>Thus, </a:t>
            </a:r>
            <a:r>
              <a:rPr dirty="0" sz="900" spc="10" i="1">
                <a:latin typeface="Arial"/>
                <a:cs typeface="Arial"/>
              </a:rPr>
              <a:t>f</a:t>
            </a:r>
            <a:r>
              <a:rPr dirty="0" sz="1050" spc="10">
                <a:latin typeface="DejaVu Sans"/>
                <a:cs typeface="DejaVu Sans"/>
              </a:rPr>
              <a:t>(3) </a:t>
            </a:r>
            <a:r>
              <a:rPr dirty="0" sz="900">
                <a:latin typeface="Liberation Serif"/>
                <a:cs typeface="Liberation Serif"/>
              </a:rPr>
              <a:t>is defined. Next, we calculate </a:t>
            </a:r>
            <a:r>
              <a:rPr dirty="0" sz="1050" spc="-65">
                <a:latin typeface="DejaVu Sans"/>
                <a:cs typeface="DejaVu Sans"/>
              </a:rPr>
              <a:t>lim </a:t>
            </a:r>
            <a:r>
              <a:rPr dirty="0" sz="900" spc="75" i="1">
                <a:latin typeface="Arial"/>
                <a:cs typeface="Arial"/>
              </a:rPr>
              <a:t>f</a:t>
            </a:r>
            <a:r>
              <a:rPr dirty="0" sz="1050" spc="75">
                <a:latin typeface="DejaVu Sans"/>
                <a:cs typeface="DejaVu Sans"/>
              </a:rPr>
              <a:t>(</a:t>
            </a:r>
            <a:r>
              <a:rPr dirty="0" sz="900" spc="75" i="1">
                <a:latin typeface="Arial"/>
                <a:cs typeface="Arial"/>
              </a:rPr>
              <a:t>x</a:t>
            </a:r>
            <a:r>
              <a:rPr dirty="0" sz="1050" spc="75">
                <a:latin typeface="DejaVu Sans"/>
                <a:cs typeface="DejaVu Sans"/>
              </a:rPr>
              <a:t>)</a:t>
            </a:r>
            <a:r>
              <a:rPr dirty="0" sz="900" spc="75">
                <a:latin typeface="Liberation Serif"/>
                <a:cs typeface="Liberation Serif"/>
              </a:rPr>
              <a:t>. </a:t>
            </a:r>
            <a:r>
              <a:rPr dirty="0" sz="900" spc="-35">
                <a:latin typeface="Liberation Serif"/>
                <a:cs typeface="Liberation Serif"/>
              </a:rPr>
              <a:t>To </a:t>
            </a:r>
            <a:r>
              <a:rPr dirty="0" sz="900">
                <a:latin typeface="Liberation Serif"/>
                <a:cs typeface="Liberation Serif"/>
              </a:rPr>
              <a:t>do this, we must compute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and </a:t>
            </a:r>
            <a:r>
              <a:rPr dirty="0" sz="1050" spc="-65">
                <a:latin typeface="DejaVu Sans"/>
                <a:cs typeface="DejaVu Sans"/>
              </a:rPr>
              <a:t>lim</a:t>
            </a:r>
            <a:r>
              <a:rPr dirty="0" sz="1050" spc="-14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900" spc="80">
                <a:latin typeface="Liberation Serif"/>
                <a:cs typeface="Liberation Serif"/>
              </a:rPr>
              <a:t>:</a:t>
            </a:r>
            <a:endParaRPr sz="900">
              <a:latin typeface="Liberation Serif"/>
              <a:cs typeface="Liberation Serif"/>
            </a:endParaRPr>
          </a:p>
          <a:p>
            <a:pPr marL="1951355">
              <a:lnSpc>
                <a:spcPts val="760"/>
              </a:lnSpc>
              <a:tabLst>
                <a:tab pos="3802379" algn="l"/>
                <a:tab pos="4530090" algn="l"/>
              </a:tabLst>
            </a:pPr>
            <a:r>
              <a:rPr dirty="0" baseline="8547" sz="975" spc="15" i="1">
                <a:latin typeface="Arial"/>
                <a:cs typeface="Arial"/>
              </a:rPr>
              <a:t>x</a:t>
            </a:r>
            <a:r>
              <a:rPr dirty="0" baseline="7936" sz="1050" spc="15">
                <a:latin typeface="DejaVu Sans"/>
                <a:cs typeface="DejaVu Sans"/>
              </a:rPr>
              <a:t>→3	</a:t>
            </a:r>
            <a:r>
              <a:rPr dirty="0" sz="650" i="1">
                <a:latin typeface="Arial"/>
                <a:cs typeface="Arial"/>
              </a:rPr>
              <a:t>x</a:t>
            </a:r>
            <a:r>
              <a:rPr dirty="0" sz="700">
                <a:latin typeface="DejaVu Sans"/>
                <a:cs typeface="DejaVu Sans"/>
              </a:rPr>
              <a:t>→3</a:t>
            </a:r>
            <a:r>
              <a:rPr dirty="0" baseline="33333" sz="750">
                <a:latin typeface="DejaVu Sans"/>
                <a:cs typeface="DejaVu Sans"/>
              </a:rPr>
              <a:t>−	</a:t>
            </a:r>
            <a:r>
              <a:rPr dirty="0" sz="650" i="1">
                <a:latin typeface="Arial"/>
                <a:cs typeface="Arial"/>
              </a:rPr>
              <a:t>x</a:t>
            </a:r>
            <a:r>
              <a:rPr dirty="0" sz="700">
                <a:latin typeface="DejaVu Sans"/>
                <a:cs typeface="DejaVu Sans"/>
              </a:rPr>
              <a:t>→3</a:t>
            </a:r>
            <a:r>
              <a:rPr dirty="0" baseline="33333" sz="750">
                <a:latin typeface="DejaVu Sans"/>
                <a:cs typeface="DejaVu Sans"/>
              </a:rPr>
              <a:t>+</a:t>
            </a:r>
            <a:endParaRPr baseline="33333" sz="750">
              <a:latin typeface="DejaVu Sans"/>
              <a:cs typeface="DejaVu Sans"/>
            </a:endParaRPr>
          </a:p>
          <a:p>
            <a:pPr algn="ctr" marL="435609">
              <a:lnSpc>
                <a:spcPts val="1180"/>
              </a:lnSpc>
              <a:spcBef>
                <a:spcPts val="165"/>
              </a:spcBef>
            </a:pPr>
            <a:r>
              <a:rPr dirty="0" sz="1050" spc="-65">
                <a:latin typeface="DejaVu Sans"/>
                <a:cs typeface="DejaVu Sans"/>
              </a:rPr>
              <a:t>lim</a:t>
            </a:r>
            <a:r>
              <a:rPr dirty="0" sz="1050" spc="1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14">
                <a:latin typeface="DejaVu Sans"/>
                <a:cs typeface="DejaVu Sans"/>
              </a:rPr>
              <a:t>−(3</a:t>
            </a:r>
            <a:r>
              <a:rPr dirty="0" baseline="31746" sz="1050" spc="-172">
                <a:latin typeface="DejaVu Sans"/>
                <a:cs typeface="DejaVu Sans"/>
              </a:rPr>
              <a:t>2</a:t>
            </a:r>
            <a:r>
              <a:rPr dirty="0" baseline="31746" sz="1050" spc="-225">
                <a:latin typeface="DejaVu Sans"/>
                <a:cs typeface="DejaVu Sans"/>
              </a:rPr>
              <a:t> </a:t>
            </a:r>
            <a:r>
              <a:rPr dirty="0" sz="1050" spc="-25">
                <a:latin typeface="DejaVu Sans"/>
                <a:cs typeface="DejaVu Sans"/>
              </a:rPr>
              <a:t>)</a:t>
            </a:r>
            <a:r>
              <a:rPr dirty="0" sz="1050" spc="-195">
                <a:latin typeface="DejaVu Sans"/>
                <a:cs typeface="DejaVu Sans"/>
              </a:rPr>
              <a:t> </a:t>
            </a:r>
            <a:r>
              <a:rPr dirty="0" sz="1050" spc="-110">
                <a:latin typeface="DejaVu Sans"/>
                <a:cs typeface="DejaVu Sans"/>
              </a:rPr>
              <a:t>+</a:t>
            </a:r>
            <a:r>
              <a:rPr dirty="0" sz="1050" spc="-204">
                <a:latin typeface="DejaVu Sans"/>
                <a:cs typeface="DejaVu Sans"/>
              </a:rPr>
              <a:t> </a:t>
            </a:r>
            <a:r>
              <a:rPr dirty="0" sz="1050" spc="-175">
                <a:latin typeface="DejaVu Sans"/>
                <a:cs typeface="DejaVu Sans"/>
              </a:rPr>
              <a:t>4</a:t>
            </a:r>
            <a:r>
              <a:rPr dirty="0" sz="1050" spc="-80">
                <a:latin typeface="DejaVu Sans"/>
                <a:cs typeface="DejaVu Sans"/>
              </a:rPr>
              <a:t> </a:t>
            </a:r>
            <a:r>
              <a:rPr dirty="0" sz="1050" spc="-110">
                <a:latin typeface="DejaVu Sans"/>
                <a:cs typeface="DejaVu Sans"/>
              </a:rPr>
              <a:t>=</a:t>
            </a:r>
            <a:r>
              <a:rPr dirty="0" sz="1050" spc="-135">
                <a:latin typeface="DejaVu Sans"/>
                <a:cs typeface="DejaVu Sans"/>
              </a:rPr>
              <a:t> </a:t>
            </a:r>
            <a:r>
              <a:rPr dirty="0" sz="1050" spc="-155">
                <a:latin typeface="DejaVu Sans"/>
                <a:cs typeface="DejaVu Sans"/>
              </a:rPr>
              <a:t>−5</a:t>
            </a:r>
            <a:endParaRPr sz="1050">
              <a:latin typeface="DejaVu Sans"/>
              <a:cs typeface="DejaVu Sans"/>
            </a:endParaRPr>
          </a:p>
          <a:p>
            <a:pPr algn="ctr" marR="827405">
              <a:lnSpc>
                <a:spcPts val="760"/>
              </a:lnSpc>
            </a:pPr>
            <a:r>
              <a:rPr dirty="0" sz="650" i="1">
                <a:latin typeface="Arial"/>
                <a:cs typeface="Arial"/>
              </a:rPr>
              <a:t>x</a:t>
            </a:r>
            <a:r>
              <a:rPr dirty="0" sz="700">
                <a:latin typeface="DejaVu Sans"/>
                <a:cs typeface="DejaVu Sans"/>
              </a:rPr>
              <a:t>→3</a:t>
            </a:r>
            <a:r>
              <a:rPr dirty="0" baseline="33333" sz="750">
                <a:latin typeface="DejaVu Sans"/>
                <a:cs typeface="DejaVu Sans"/>
              </a:rPr>
              <a:t>−</a:t>
            </a:r>
            <a:endParaRPr baseline="33333" sz="750">
              <a:latin typeface="DejaVu Sans"/>
              <a:cs typeface="DejaVu Sans"/>
            </a:endParaRPr>
          </a:p>
          <a:p>
            <a:pPr marL="12700">
              <a:lnSpc>
                <a:spcPct val="100000"/>
              </a:lnSpc>
              <a:spcBef>
                <a:spcPts val="309"/>
              </a:spcBef>
            </a:pPr>
            <a:r>
              <a:rPr dirty="0" sz="900">
                <a:latin typeface="Liberation Serif"/>
                <a:cs typeface="Liberation Serif"/>
              </a:rPr>
              <a:t>and</a:t>
            </a:r>
            <a:endParaRPr sz="900">
              <a:latin typeface="Liberation Serif"/>
              <a:cs typeface="Liberation Serif"/>
            </a:endParaRPr>
          </a:p>
          <a:p>
            <a:pPr algn="ctr" marL="525145">
              <a:lnSpc>
                <a:spcPts val="1180"/>
              </a:lnSpc>
              <a:spcBef>
                <a:spcPts val="195"/>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90">
                <a:latin typeface="DejaVu Sans"/>
                <a:cs typeface="DejaVu Sans"/>
              </a:rPr>
              <a:t>4(3) </a:t>
            </a:r>
            <a:r>
              <a:rPr dirty="0" sz="1050" spc="-110">
                <a:latin typeface="DejaVu Sans"/>
                <a:cs typeface="DejaVu Sans"/>
              </a:rPr>
              <a:t>− </a:t>
            </a:r>
            <a:r>
              <a:rPr dirty="0" sz="1050" spc="-175">
                <a:latin typeface="DejaVu Sans"/>
                <a:cs typeface="DejaVu Sans"/>
              </a:rPr>
              <a:t>8 </a:t>
            </a:r>
            <a:r>
              <a:rPr dirty="0" sz="1050" spc="-110">
                <a:latin typeface="DejaVu Sans"/>
                <a:cs typeface="DejaVu Sans"/>
              </a:rPr>
              <a:t>= </a:t>
            </a:r>
            <a:r>
              <a:rPr dirty="0" sz="1050" spc="-175">
                <a:latin typeface="DejaVu Sans"/>
                <a:cs typeface="DejaVu Sans"/>
              </a:rPr>
              <a:t>4</a:t>
            </a:r>
            <a:r>
              <a:rPr dirty="0" sz="1050" spc="-20">
                <a:latin typeface="DejaVu Sans"/>
                <a:cs typeface="DejaVu Sans"/>
              </a:rPr>
              <a:t> </a:t>
            </a:r>
            <a:r>
              <a:rPr dirty="0" sz="900">
                <a:latin typeface="Liberation Serif"/>
                <a:cs typeface="Liberation Serif"/>
              </a:rPr>
              <a:t>.</a:t>
            </a:r>
            <a:endParaRPr sz="900">
              <a:latin typeface="Liberation Serif"/>
              <a:cs typeface="Liberation Serif"/>
            </a:endParaRPr>
          </a:p>
          <a:p>
            <a:pPr algn="ctr" marR="666750">
              <a:lnSpc>
                <a:spcPts val="760"/>
              </a:lnSpc>
            </a:pPr>
            <a:r>
              <a:rPr dirty="0" sz="650" i="1">
                <a:latin typeface="Arial"/>
                <a:cs typeface="Arial"/>
              </a:rPr>
              <a:t>x</a:t>
            </a:r>
            <a:r>
              <a:rPr dirty="0" sz="700">
                <a:latin typeface="DejaVu Sans"/>
                <a:cs typeface="DejaVu Sans"/>
              </a:rPr>
              <a:t>→3</a:t>
            </a:r>
            <a:r>
              <a:rPr dirty="0" baseline="33333" sz="750">
                <a:latin typeface="DejaVu Sans"/>
                <a:cs typeface="DejaVu Sans"/>
              </a:rPr>
              <a:t>+</a:t>
            </a:r>
            <a:endParaRPr baseline="33333" sz="750">
              <a:latin typeface="DejaVu Sans"/>
              <a:cs typeface="DejaVu Sans"/>
            </a:endParaRPr>
          </a:p>
          <a:p>
            <a:pPr marL="12700">
              <a:lnSpc>
                <a:spcPts val="1105"/>
              </a:lnSpc>
              <a:spcBef>
                <a:spcPts val="160"/>
              </a:spcBef>
            </a:pPr>
            <a:r>
              <a:rPr dirty="0" sz="900">
                <a:latin typeface="Liberation Serif"/>
                <a:cs typeface="Liberation Serif"/>
              </a:rPr>
              <a:t>Therefore,</a:t>
            </a:r>
            <a:r>
              <a:rPr dirty="0" sz="900" spc="30">
                <a:latin typeface="Liberation Serif"/>
                <a:cs typeface="Liberation Serif"/>
              </a:rPr>
              <a:t> </a:t>
            </a:r>
            <a:r>
              <a:rPr dirty="0" sz="1050" spc="-65">
                <a:latin typeface="DejaVu Sans"/>
                <a:cs typeface="DejaVu Sans"/>
              </a:rPr>
              <a:t>lim</a:t>
            </a:r>
            <a:r>
              <a:rPr dirty="0" sz="1050" spc="-20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65">
                <a:latin typeface="DejaVu Sans"/>
                <a:cs typeface="DejaVu Sans"/>
              </a:rPr>
              <a:t> </a:t>
            </a:r>
            <a:r>
              <a:rPr dirty="0" sz="900">
                <a:latin typeface="Liberation Serif"/>
                <a:cs typeface="Liberation Serif"/>
              </a:rPr>
              <a:t>does</a:t>
            </a:r>
            <a:r>
              <a:rPr dirty="0" sz="900" spc="-5">
                <a:latin typeface="Liberation Serif"/>
                <a:cs typeface="Liberation Serif"/>
              </a:rPr>
              <a:t> </a:t>
            </a:r>
            <a:r>
              <a:rPr dirty="0" sz="900">
                <a:latin typeface="Liberation Serif"/>
                <a:cs typeface="Liberation Serif"/>
              </a:rPr>
              <a:t>not exist. Thus,</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
                <a:latin typeface="DejaVu Sans"/>
                <a:cs typeface="DejaVu Sans"/>
              </a:rPr>
              <a:t> </a:t>
            </a:r>
            <a:r>
              <a:rPr dirty="0" sz="900">
                <a:latin typeface="Liberation Serif"/>
                <a:cs typeface="Liberation Serif"/>
              </a:rPr>
              <a:t>is not continuous</a:t>
            </a:r>
            <a:r>
              <a:rPr dirty="0" sz="900" spc="-5">
                <a:latin typeface="Liberation Serif"/>
                <a:cs typeface="Liberation Serif"/>
              </a:rPr>
              <a:t> </a:t>
            </a:r>
            <a:r>
              <a:rPr dirty="0" sz="900">
                <a:latin typeface="Liberation Serif"/>
                <a:cs typeface="Liberation Serif"/>
              </a:rPr>
              <a:t>at 3. The graph</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
                <a:latin typeface="DejaVu Sans"/>
                <a:cs typeface="DejaVu Sans"/>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shown in Figure</a:t>
            </a:r>
            <a:r>
              <a:rPr dirty="0" sz="900" spc="-5">
                <a:latin typeface="Liberation Serif"/>
                <a:cs typeface="Liberation Serif"/>
              </a:rPr>
              <a:t> </a:t>
            </a:r>
            <a:r>
              <a:rPr dirty="0" sz="1050" spc="-95">
                <a:latin typeface="DejaVu Sans"/>
                <a:cs typeface="DejaVu Sans"/>
              </a:rPr>
              <a:t>2.5.5</a:t>
            </a:r>
            <a:r>
              <a:rPr dirty="0" sz="900" spc="-95">
                <a:latin typeface="Liberation Serif"/>
                <a:cs typeface="Liberation Serif"/>
              </a:rPr>
              <a:t>.</a:t>
            </a:r>
            <a:endParaRPr sz="900">
              <a:latin typeface="Liberation Serif"/>
              <a:cs typeface="Liberation Serif"/>
            </a:endParaRPr>
          </a:p>
          <a:p>
            <a:pPr marL="520065">
              <a:lnSpc>
                <a:spcPts val="685"/>
              </a:lnSpc>
            </a:pPr>
            <a:r>
              <a:rPr dirty="0" sz="650" spc="10" i="1">
                <a:latin typeface="Arial"/>
                <a:cs typeface="Arial"/>
              </a:rPr>
              <a:t>x</a:t>
            </a:r>
            <a:r>
              <a:rPr dirty="0" sz="700" spc="10">
                <a:latin typeface="DejaVu Sans"/>
                <a:cs typeface="DejaVu Sans"/>
              </a:rPr>
              <a:t>→3</a:t>
            </a:r>
            <a:endParaRPr sz="700">
              <a:latin typeface="DejaVu Sans"/>
              <a:cs typeface="DejaVu Sans"/>
            </a:endParaRPr>
          </a:p>
        </p:txBody>
      </p:sp>
      <p:sp>
        <p:nvSpPr>
          <p:cNvPr id="16" name="object 16"/>
          <p:cNvSpPr txBox="1"/>
          <p:nvPr/>
        </p:nvSpPr>
        <p:spPr>
          <a:xfrm>
            <a:off x="1941021" y="9829867"/>
            <a:ext cx="3674110" cy="237490"/>
          </a:xfrm>
          <a:prstGeom prst="rect">
            <a:avLst/>
          </a:prstGeom>
        </p:spPr>
        <p:txBody>
          <a:bodyPr wrap="square" lIns="0" tIns="17145" rIns="0" bIns="0" rtlCol="0" vert="horz">
            <a:spAutoFit/>
          </a:bodyPr>
          <a:lstStyle/>
          <a:p>
            <a:pPr marL="12700">
              <a:lnSpc>
                <a:spcPts val="965"/>
              </a:lnSpc>
              <a:spcBef>
                <a:spcPts val="135"/>
              </a:spcBef>
            </a:pPr>
            <a:r>
              <a:rPr dirty="0" sz="800">
                <a:latin typeface="Liberation Serif"/>
                <a:cs typeface="Liberation Serif"/>
              </a:rPr>
              <a:t>Figure</a:t>
            </a:r>
            <a:r>
              <a:rPr dirty="0" sz="800" spc="-5">
                <a:latin typeface="Liberation Serif"/>
                <a:cs typeface="Liberation Serif"/>
              </a:rPr>
              <a:t> </a:t>
            </a:r>
            <a:r>
              <a:rPr dirty="0" sz="900" spc="-85">
                <a:latin typeface="DejaVu Sans"/>
                <a:cs typeface="DejaVu Sans"/>
              </a:rPr>
              <a:t>2.5.5</a:t>
            </a:r>
            <a:r>
              <a:rPr dirty="0" sz="800" spc="-85">
                <a:latin typeface="Liberation Serif"/>
                <a:cs typeface="Liberation Serif"/>
              </a:rPr>
              <a:t>:</a:t>
            </a:r>
            <a:r>
              <a:rPr dirty="0" sz="800">
                <a:latin typeface="Liberation Serif"/>
                <a:cs typeface="Liberation Serif"/>
              </a:rPr>
              <a:t> The</a:t>
            </a:r>
            <a:r>
              <a:rPr dirty="0" sz="800" spc="-5">
                <a:latin typeface="Liberation Serif"/>
                <a:cs typeface="Liberation Serif"/>
              </a:rPr>
              <a:t> </a:t>
            </a:r>
            <a:r>
              <a:rPr dirty="0" sz="800">
                <a:latin typeface="Liberation Serif"/>
                <a:cs typeface="Liberation Serif"/>
              </a:rPr>
              <a:t>function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50">
                <a:latin typeface="DejaVu Sans"/>
                <a:cs typeface="DejaVu Sans"/>
              </a:rPr>
              <a:t> </a:t>
            </a:r>
            <a:r>
              <a:rPr dirty="0" sz="800">
                <a:latin typeface="Liberation Serif"/>
                <a:cs typeface="Liberation Serif"/>
              </a:rPr>
              <a:t>is not continuous</a:t>
            </a:r>
            <a:r>
              <a:rPr dirty="0" sz="800" spc="-5">
                <a:latin typeface="Liberation Serif"/>
                <a:cs typeface="Liberation Serif"/>
              </a:rPr>
              <a:t> </a:t>
            </a:r>
            <a:r>
              <a:rPr dirty="0" sz="800">
                <a:latin typeface="Liberation Serif"/>
                <a:cs typeface="Liberation Serif"/>
              </a:rPr>
              <a:t>at </a:t>
            </a:r>
            <a:r>
              <a:rPr dirty="0" sz="800" spc="5">
                <a:latin typeface="Liberation Serif"/>
                <a:cs typeface="Liberation Serif"/>
              </a:rPr>
              <a:t>3</a:t>
            </a:r>
            <a:r>
              <a:rPr dirty="0" sz="800" spc="-5">
                <a:latin typeface="Liberation Serif"/>
                <a:cs typeface="Liberation Serif"/>
              </a:rPr>
              <a:t> </a:t>
            </a:r>
            <a:r>
              <a:rPr dirty="0" sz="800">
                <a:latin typeface="Liberation Serif"/>
                <a:cs typeface="Liberation Serif"/>
              </a:rPr>
              <a:t>because</a:t>
            </a:r>
            <a:r>
              <a:rPr dirty="0" sz="800" spc="30">
                <a:latin typeface="Liberation Serif"/>
                <a:cs typeface="Liberation Serif"/>
              </a:rPr>
              <a:t> </a:t>
            </a:r>
            <a:r>
              <a:rPr dirty="0" sz="900" spc="-65">
                <a:latin typeface="DejaVu Sans"/>
                <a:cs typeface="DejaVu Sans"/>
              </a:rPr>
              <a:t>lim</a:t>
            </a:r>
            <a:r>
              <a:rPr dirty="0" sz="900" spc="-140">
                <a:latin typeface="DejaVu Sans"/>
                <a:cs typeface="DejaVu Sans"/>
              </a:rPr>
              <a:t>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40">
                <a:latin typeface="DejaVu Sans"/>
                <a:cs typeface="DejaVu Sans"/>
              </a:rPr>
              <a:t> </a:t>
            </a:r>
            <a:r>
              <a:rPr dirty="0" sz="800">
                <a:latin typeface="Liberation Serif"/>
                <a:cs typeface="Liberation Serif"/>
              </a:rPr>
              <a:t>does</a:t>
            </a:r>
            <a:r>
              <a:rPr dirty="0" sz="800" spc="-5">
                <a:latin typeface="Liberation Serif"/>
                <a:cs typeface="Liberation Serif"/>
              </a:rPr>
              <a:t> </a:t>
            </a:r>
            <a:r>
              <a:rPr dirty="0" sz="800">
                <a:latin typeface="Liberation Serif"/>
                <a:cs typeface="Liberation Serif"/>
              </a:rPr>
              <a:t>not </a:t>
            </a:r>
            <a:r>
              <a:rPr dirty="0" sz="800" spc="-5">
                <a:latin typeface="Liberation Serif"/>
                <a:cs typeface="Liberation Serif"/>
              </a:rPr>
              <a:t>exist.</a:t>
            </a:r>
            <a:endParaRPr sz="800">
              <a:latin typeface="Liberation Serif"/>
              <a:cs typeface="Liberation Serif"/>
            </a:endParaRPr>
          </a:p>
          <a:p>
            <a:pPr algn="r" marR="861060">
              <a:lnSpc>
                <a:spcPts val="665"/>
              </a:lnSpc>
            </a:pPr>
            <a:r>
              <a:rPr dirty="0" sz="550" spc="100" i="1">
                <a:latin typeface="Arial"/>
                <a:cs typeface="Arial"/>
              </a:rPr>
              <a:t>x</a:t>
            </a:r>
            <a:r>
              <a:rPr dirty="0" sz="650" spc="50">
                <a:latin typeface="DejaVu Sans"/>
                <a:cs typeface="DejaVu Sans"/>
              </a:rPr>
              <a:t>→</a:t>
            </a:r>
            <a:r>
              <a:rPr dirty="0" sz="650" spc="-100">
                <a:latin typeface="DejaVu Sans"/>
                <a:cs typeface="DejaVu Sans"/>
              </a:rPr>
              <a:t>3</a:t>
            </a:r>
            <a:endParaRPr sz="650">
              <a:latin typeface="DejaVu Sans"/>
              <a:cs typeface="DejaVu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850906"/>
            <a:ext cx="5994400" cy="2125345"/>
          </a:xfrm>
          <a:custGeom>
            <a:avLst/>
            <a:gdLst/>
            <a:ahLst/>
            <a:cxnLst/>
            <a:rect l="l" t="t" r="r" b="b"/>
            <a:pathLst>
              <a:path w="5994400" h="2125345">
                <a:moveTo>
                  <a:pt x="5947124" y="2125119"/>
                </a:moveTo>
                <a:lnTo>
                  <a:pt x="47168" y="2125119"/>
                </a:lnTo>
                <a:lnTo>
                  <a:pt x="38133" y="2124290"/>
                </a:lnTo>
                <a:lnTo>
                  <a:pt x="3480" y="2095805"/>
                </a:lnTo>
                <a:lnTo>
                  <a:pt x="0" y="47558"/>
                </a:lnTo>
                <a:lnTo>
                  <a:pt x="863" y="38141"/>
                </a:lnTo>
                <a:lnTo>
                  <a:pt x="29348" y="3488"/>
                </a:lnTo>
                <a:lnTo>
                  <a:pt x="47641" y="0"/>
                </a:lnTo>
                <a:lnTo>
                  <a:pt x="5946651" y="0"/>
                </a:lnTo>
                <a:lnTo>
                  <a:pt x="5986435" y="21295"/>
                </a:lnTo>
                <a:lnTo>
                  <a:pt x="5994283" y="47558"/>
                </a:lnTo>
                <a:lnTo>
                  <a:pt x="5994283" y="2077604"/>
                </a:lnTo>
                <a:lnTo>
                  <a:pt x="5972995" y="2117312"/>
                </a:lnTo>
                <a:lnTo>
                  <a:pt x="5947124" y="2125119"/>
                </a:lnTo>
                <a:close/>
              </a:path>
            </a:pathLst>
          </a:custGeom>
          <a:solidFill>
            <a:srgbClr val="0753BF">
              <a:alpha val="3138"/>
            </a:srgbClr>
          </a:solidFill>
        </p:spPr>
        <p:txBody>
          <a:bodyPr wrap="square" lIns="0" tIns="0" rIns="0" bIns="0" rtlCol="0"/>
          <a:lstStyle/>
          <a:p/>
        </p:txBody>
      </p:sp>
      <p:sp>
        <p:nvSpPr>
          <p:cNvPr id="3" name="object 3"/>
          <p:cNvSpPr/>
          <p:nvPr/>
        </p:nvSpPr>
        <p:spPr>
          <a:xfrm>
            <a:off x="781098" y="850906"/>
            <a:ext cx="5994400" cy="2125345"/>
          </a:xfrm>
          <a:custGeom>
            <a:avLst/>
            <a:gdLst/>
            <a:ahLst/>
            <a:cxnLst/>
            <a:rect l="l" t="t" r="r" b="b"/>
            <a:pathLst>
              <a:path w="5994400" h="2125345">
                <a:moveTo>
                  <a:pt x="5946660" y="2125163"/>
                </a:moveTo>
                <a:lnTo>
                  <a:pt x="47649" y="2125163"/>
                </a:lnTo>
                <a:lnTo>
                  <a:pt x="38141" y="2124290"/>
                </a:lnTo>
                <a:lnTo>
                  <a:pt x="3488" y="2095805"/>
                </a:lnTo>
                <a:lnTo>
                  <a:pt x="0" y="2077513"/>
                </a:lnTo>
                <a:lnTo>
                  <a:pt x="3" y="47606"/>
                </a:lnTo>
                <a:lnTo>
                  <a:pt x="21295" y="7850"/>
                </a:lnTo>
                <a:lnTo>
                  <a:pt x="47649" y="0"/>
                </a:lnTo>
                <a:lnTo>
                  <a:pt x="5946660" y="0"/>
                </a:lnTo>
                <a:lnTo>
                  <a:pt x="5956157" y="872"/>
                </a:lnTo>
                <a:lnTo>
                  <a:pt x="5964940" y="3488"/>
                </a:lnTo>
                <a:lnTo>
                  <a:pt x="5973003" y="7850"/>
                </a:lnTo>
                <a:lnTo>
                  <a:pt x="5974970" y="9487"/>
                </a:lnTo>
                <a:lnTo>
                  <a:pt x="42594" y="9487"/>
                </a:lnTo>
                <a:lnTo>
                  <a:pt x="37731" y="10440"/>
                </a:lnTo>
                <a:lnTo>
                  <a:pt x="10497" y="37695"/>
                </a:lnTo>
                <a:lnTo>
                  <a:pt x="9529" y="42555"/>
                </a:lnTo>
                <a:lnTo>
                  <a:pt x="9529" y="2082521"/>
                </a:lnTo>
                <a:lnTo>
                  <a:pt x="33061" y="2112730"/>
                </a:lnTo>
                <a:lnTo>
                  <a:pt x="42594" y="2115589"/>
                </a:lnTo>
                <a:lnTo>
                  <a:pt x="5975073" y="2115589"/>
                </a:lnTo>
                <a:lnTo>
                  <a:pt x="5973003" y="2117312"/>
                </a:lnTo>
                <a:lnTo>
                  <a:pt x="5964940" y="2121674"/>
                </a:lnTo>
                <a:lnTo>
                  <a:pt x="5956157" y="2124290"/>
                </a:lnTo>
                <a:lnTo>
                  <a:pt x="5946660" y="2125163"/>
                </a:lnTo>
                <a:close/>
              </a:path>
              <a:path w="5994400" h="2125345">
                <a:moveTo>
                  <a:pt x="5975073" y="2115589"/>
                </a:moveTo>
                <a:lnTo>
                  <a:pt x="5951693" y="2115589"/>
                </a:lnTo>
                <a:lnTo>
                  <a:pt x="5956563" y="2114636"/>
                </a:lnTo>
                <a:lnTo>
                  <a:pt x="5961232" y="2112730"/>
                </a:lnTo>
                <a:lnTo>
                  <a:pt x="5984762" y="2082521"/>
                </a:lnTo>
                <a:lnTo>
                  <a:pt x="5984762" y="42555"/>
                </a:lnTo>
                <a:lnTo>
                  <a:pt x="5961232" y="12346"/>
                </a:lnTo>
                <a:lnTo>
                  <a:pt x="5951693" y="9487"/>
                </a:lnTo>
                <a:lnTo>
                  <a:pt x="5974970" y="9487"/>
                </a:lnTo>
                <a:lnTo>
                  <a:pt x="5994296" y="47606"/>
                </a:lnTo>
                <a:lnTo>
                  <a:pt x="5994300" y="2077513"/>
                </a:lnTo>
                <a:lnTo>
                  <a:pt x="5993426" y="2087021"/>
                </a:lnTo>
                <a:lnTo>
                  <a:pt x="5990806" y="2095805"/>
                </a:lnTo>
                <a:lnTo>
                  <a:pt x="5986443" y="2103867"/>
                </a:lnTo>
                <a:lnTo>
                  <a:pt x="5980340" y="2111206"/>
                </a:lnTo>
                <a:lnTo>
                  <a:pt x="5975073" y="2115589"/>
                </a:lnTo>
                <a:close/>
              </a:path>
            </a:pathLst>
          </a:custGeom>
          <a:solidFill>
            <a:srgbClr val="000000">
              <a:alpha val="50199"/>
            </a:srgbClr>
          </a:solidFill>
        </p:spPr>
        <p:txBody>
          <a:bodyPr wrap="square" lIns="0" tIns="0" rIns="0" bIns="0" rtlCol="0"/>
          <a:lstStyle/>
          <a:p/>
        </p:txBody>
      </p:sp>
      <p:sp>
        <p:nvSpPr>
          <p:cNvPr id="4" name="object 4"/>
          <p:cNvSpPr/>
          <p:nvPr/>
        </p:nvSpPr>
        <p:spPr>
          <a:xfrm>
            <a:off x="857337" y="105575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5" name="object 5"/>
          <p:cNvSpPr/>
          <p:nvPr/>
        </p:nvSpPr>
        <p:spPr>
          <a:xfrm>
            <a:off x="781107" y="3023719"/>
            <a:ext cx="5994400" cy="1830070"/>
          </a:xfrm>
          <a:custGeom>
            <a:avLst/>
            <a:gdLst/>
            <a:ahLst/>
            <a:cxnLst/>
            <a:rect l="l" t="t" r="r" b="b"/>
            <a:pathLst>
              <a:path w="5994400" h="1830070">
                <a:moveTo>
                  <a:pt x="5947120" y="1829692"/>
                </a:moveTo>
                <a:lnTo>
                  <a:pt x="47171" y="1829692"/>
                </a:lnTo>
                <a:lnTo>
                  <a:pt x="38133" y="1828866"/>
                </a:lnTo>
                <a:lnTo>
                  <a:pt x="3480" y="1800387"/>
                </a:lnTo>
                <a:lnTo>
                  <a:pt x="0" y="47570"/>
                </a:lnTo>
                <a:lnTo>
                  <a:pt x="863" y="38148"/>
                </a:lnTo>
                <a:lnTo>
                  <a:pt x="29348" y="3488"/>
                </a:lnTo>
                <a:lnTo>
                  <a:pt x="47641" y="0"/>
                </a:lnTo>
                <a:lnTo>
                  <a:pt x="5946651" y="0"/>
                </a:lnTo>
                <a:lnTo>
                  <a:pt x="5986435" y="21295"/>
                </a:lnTo>
                <a:lnTo>
                  <a:pt x="5994283" y="47570"/>
                </a:lnTo>
                <a:lnTo>
                  <a:pt x="5994283" y="1782186"/>
                </a:lnTo>
                <a:lnTo>
                  <a:pt x="5972995" y="1821891"/>
                </a:lnTo>
                <a:lnTo>
                  <a:pt x="5947120" y="1829692"/>
                </a:lnTo>
                <a:close/>
              </a:path>
            </a:pathLst>
          </a:custGeom>
          <a:solidFill>
            <a:srgbClr val="560475">
              <a:alpha val="3138"/>
            </a:srgbClr>
          </a:solidFill>
        </p:spPr>
        <p:txBody>
          <a:bodyPr wrap="square" lIns="0" tIns="0" rIns="0" bIns="0" rtlCol="0"/>
          <a:lstStyle/>
          <a:p/>
        </p:txBody>
      </p:sp>
      <p:sp>
        <p:nvSpPr>
          <p:cNvPr id="6" name="object 6"/>
          <p:cNvSpPr/>
          <p:nvPr/>
        </p:nvSpPr>
        <p:spPr>
          <a:xfrm>
            <a:off x="781098" y="3023719"/>
            <a:ext cx="5994400" cy="1830070"/>
          </a:xfrm>
          <a:custGeom>
            <a:avLst/>
            <a:gdLst/>
            <a:ahLst/>
            <a:cxnLst/>
            <a:rect l="l" t="t" r="r" b="b"/>
            <a:pathLst>
              <a:path w="5994400" h="1830070">
                <a:moveTo>
                  <a:pt x="5946660" y="1829735"/>
                </a:moveTo>
                <a:lnTo>
                  <a:pt x="47649" y="1829735"/>
                </a:lnTo>
                <a:lnTo>
                  <a:pt x="38141" y="1828866"/>
                </a:lnTo>
                <a:lnTo>
                  <a:pt x="3488" y="1800387"/>
                </a:lnTo>
                <a:lnTo>
                  <a:pt x="0" y="1782095"/>
                </a:lnTo>
                <a:lnTo>
                  <a:pt x="5" y="47605"/>
                </a:lnTo>
                <a:lnTo>
                  <a:pt x="21295" y="7850"/>
                </a:lnTo>
                <a:lnTo>
                  <a:pt x="47649" y="0"/>
                </a:lnTo>
                <a:lnTo>
                  <a:pt x="5946660" y="0"/>
                </a:lnTo>
                <a:lnTo>
                  <a:pt x="5956157" y="872"/>
                </a:lnTo>
                <a:lnTo>
                  <a:pt x="5964940" y="3488"/>
                </a:lnTo>
                <a:lnTo>
                  <a:pt x="5973003" y="7850"/>
                </a:lnTo>
                <a:lnTo>
                  <a:pt x="5974969" y="9486"/>
                </a:lnTo>
                <a:lnTo>
                  <a:pt x="42594" y="9486"/>
                </a:lnTo>
                <a:lnTo>
                  <a:pt x="37731" y="10439"/>
                </a:lnTo>
                <a:lnTo>
                  <a:pt x="10497" y="37694"/>
                </a:lnTo>
                <a:lnTo>
                  <a:pt x="9529" y="42555"/>
                </a:lnTo>
                <a:lnTo>
                  <a:pt x="9529" y="1787094"/>
                </a:lnTo>
                <a:lnTo>
                  <a:pt x="33061" y="1817303"/>
                </a:lnTo>
                <a:lnTo>
                  <a:pt x="42594" y="1820162"/>
                </a:lnTo>
                <a:lnTo>
                  <a:pt x="5975077" y="1820162"/>
                </a:lnTo>
                <a:lnTo>
                  <a:pt x="5973003" y="1821891"/>
                </a:lnTo>
                <a:lnTo>
                  <a:pt x="5964940" y="1826253"/>
                </a:lnTo>
                <a:lnTo>
                  <a:pt x="5956157" y="1828866"/>
                </a:lnTo>
                <a:lnTo>
                  <a:pt x="5946660" y="1829735"/>
                </a:lnTo>
                <a:close/>
              </a:path>
              <a:path w="5994400" h="1830070">
                <a:moveTo>
                  <a:pt x="5975077" y="1820162"/>
                </a:moveTo>
                <a:lnTo>
                  <a:pt x="5951693" y="1820162"/>
                </a:lnTo>
                <a:lnTo>
                  <a:pt x="5956563" y="1819209"/>
                </a:lnTo>
                <a:lnTo>
                  <a:pt x="5961232" y="1817303"/>
                </a:lnTo>
                <a:lnTo>
                  <a:pt x="5984762" y="1787094"/>
                </a:lnTo>
                <a:lnTo>
                  <a:pt x="5984762" y="42555"/>
                </a:lnTo>
                <a:lnTo>
                  <a:pt x="5961232" y="12345"/>
                </a:lnTo>
                <a:lnTo>
                  <a:pt x="5951693" y="9486"/>
                </a:lnTo>
                <a:lnTo>
                  <a:pt x="5974969" y="9486"/>
                </a:lnTo>
                <a:lnTo>
                  <a:pt x="5994295" y="47605"/>
                </a:lnTo>
                <a:lnTo>
                  <a:pt x="5994300" y="1782095"/>
                </a:lnTo>
                <a:lnTo>
                  <a:pt x="5993426" y="1791605"/>
                </a:lnTo>
                <a:lnTo>
                  <a:pt x="5990806" y="1800387"/>
                </a:lnTo>
                <a:lnTo>
                  <a:pt x="5986443" y="1808443"/>
                </a:lnTo>
                <a:lnTo>
                  <a:pt x="5980340" y="1815775"/>
                </a:lnTo>
                <a:lnTo>
                  <a:pt x="5975077" y="1820162"/>
                </a:lnTo>
                <a:close/>
              </a:path>
            </a:pathLst>
          </a:custGeom>
          <a:solidFill>
            <a:srgbClr val="000000">
              <a:alpha val="50199"/>
            </a:srgbClr>
          </a:solidFill>
        </p:spPr>
        <p:txBody>
          <a:bodyPr wrap="square" lIns="0" tIns="0" rIns="0" bIns="0" rtlCol="0"/>
          <a:lstStyle/>
          <a:p/>
        </p:txBody>
      </p:sp>
      <p:sp>
        <p:nvSpPr>
          <p:cNvPr id="7" name="object 7"/>
          <p:cNvSpPr/>
          <p:nvPr/>
        </p:nvSpPr>
        <p:spPr>
          <a:xfrm>
            <a:off x="857337" y="322856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8" name="object 8"/>
          <p:cNvSpPr/>
          <p:nvPr/>
        </p:nvSpPr>
        <p:spPr>
          <a:xfrm>
            <a:off x="781107" y="5253715"/>
            <a:ext cx="5994400" cy="448309"/>
          </a:xfrm>
          <a:custGeom>
            <a:avLst/>
            <a:gdLst/>
            <a:ahLst/>
            <a:cxnLst/>
            <a:rect l="l" t="t" r="r" b="b"/>
            <a:pathLst>
              <a:path w="5994400" h="448310">
                <a:moveTo>
                  <a:pt x="5946845" y="447885"/>
                </a:moveTo>
                <a:lnTo>
                  <a:pt x="47446" y="447885"/>
                </a:lnTo>
                <a:lnTo>
                  <a:pt x="38133" y="447029"/>
                </a:lnTo>
                <a:lnTo>
                  <a:pt x="3480" y="418543"/>
                </a:lnTo>
                <a:lnTo>
                  <a:pt x="0" y="400354"/>
                </a:lnTo>
                <a:lnTo>
                  <a:pt x="0" y="47549"/>
                </a:lnTo>
                <a:lnTo>
                  <a:pt x="21287" y="7856"/>
                </a:lnTo>
                <a:lnTo>
                  <a:pt x="47641" y="0"/>
                </a:lnTo>
                <a:lnTo>
                  <a:pt x="5946651" y="0"/>
                </a:lnTo>
                <a:lnTo>
                  <a:pt x="5986435" y="21296"/>
                </a:lnTo>
                <a:lnTo>
                  <a:pt x="5994283" y="47549"/>
                </a:lnTo>
                <a:lnTo>
                  <a:pt x="5994283" y="400354"/>
                </a:lnTo>
                <a:lnTo>
                  <a:pt x="5972995" y="440046"/>
                </a:lnTo>
                <a:lnTo>
                  <a:pt x="5946845" y="447885"/>
                </a:lnTo>
                <a:close/>
              </a:path>
            </a:pathLst>
          </a:custGeom>
          <a:solidFill>
            <a:srgbClr val="87BF07">
              <a:alpha val="3138"/>
            </a:srgbClr>
          </a:solidFill>
        </p:spPr>
        <p:txBody>
          <a:bodyPr wrap="square" lIns="0" tIns="0" rIns="0" bIns="0" rtlCol="0"/>
          <a:lstStyle/>
          <a:p/>
        </p:txBody>
      </p:sp>
      <p:sp>
        <p:nvSpPr>
          <p:cNvPr id="9" name="object 9"/>
          <p:cNvSpPr/>
          <p:nvPr/>
        </p:nvSpPr>
        <p:spPr>
          <a:xfrm>
            <a:off x="781098" y="5253715"/>
            <a:ext cx="5994400" cy="448309"/>
          </a:xfrm>
          <a:custGeom>
            <a:avLst/>
            <a:gdLst/>
            <a:ahLst/>
            <a:cxnLst/>
            <a:rect l="l" t="t" r="r" b="b"/>
            <a:pathLst>
              <a:path w="5994400" h="448310">
                <a:moveTo>
                  <a:pt x="5946660" y="447903"/>
                </a:moveTo>
                <a:lnTo>
                  <a:pt x="47649" y="447903"/>
                </a:lnTo>
                <a:lnTo>
                  <a:pt x="38141" y="447029"/>
                </a:lnTo>
                <a:lnTo>
                  <a:pt x="3488" y="418543"/>
                </a:lnTo>
                <a:lnTo>
                  <a:pt x="0" y="400263"/>
                </a:lnTo>
                <a:lnTo>
                  <a:pt x="0" y="47630"/>
                </a:lnTo>
                <a:lnTo>
                  <a:pt x="21295" y="7856"/>
                </a:lnTo>
                <a:lnTo>
                  <a:pt x="47649" y="0"/>
                </a:lnTo>
                <a:lnTo>
                  <a:pt x="5946660" y="0"/>
                </a:lnTo>
                <a:lnTo>
                  <a:pt x="5956157" y="873"/>
                </a:lnTo>
                <a:lnTo>
                  <a:pt x="5964940" y="3493"/>
                </a:lnTo>
                <a:lnTo>
                  <a:pt x="5973003" y="7856"/>
                </a:lnTo>
                <a:lnTo>
                  <a:pt x="5974992" y="9511"/>
                </a:lnTo>
                <a:lnTo>
                  <a:pt x="42594" y="9511"/>
                </a:lnTo>
                <a:lnTo>
                  <a:pt x="37731" y="10464"/>
                </a:lnTo>
                <a:lnTo>
                  <a:pt x="10497" y="37719"/>
                </a:lnTo>
                <a:lnTo>
                  <a:pt x="9529" y="42580"/>
                </a:lnTo>
                <a:lnTo>
                  <a:pt x="9529" y="405287"/>
                </a:lnTo>
                <a:lnTo>
                  <a:pt x="33061" y="435496"/>
                </a:lnTo>
                <a:lnTo>
                  <a:pt x="42594" y="438355"/>
                </a:lnTo>
                <a:lnTo>
                  <a:pt x="5975036" y="438355"/>
                </a:lnTo>
                <a:lnTo>
                  <a:pt x="5973003" y="440046"/>
                </a:lnTo>
                <a:lnTo>
                  <a:pt x="5964940" y="444409"/>
                </a:lnTo>
                <a:lnTo>
                  <a:pt x="5956157" y="447029"/>
                </a:lnTo>
                <a:lnTo>
                  <a:pt x="5946660" y="447903"/>
                </a:lnTo>
                <a:close/>
              </a:path>
              <a:path w="5994400" h="448310">
                <a:moveTo>
                  <a:pt x="5975036" y="438355"/>
                </a:moveTo>
                <a:lnTo>
                  <a:pt x="5951693" y="438355"/>
                </a:lnTo>
                <a:lnTo>
                  <a:pt x="5956563" y="437402"/>
                </a:lnTo>
                <a:lnTo>
                  <a:pt x="5961232" y="435496"/>
                </a:lnTo>
                <a:lnTo>
                  <a:pt x="5984762" y="405287"/>
                </a:lnTo>
                <a:lnTo>
                  <a:pt x="5984762" y="42580"/>
                </a:lnTo>
                <a:lnTo>
                  <a:pt x="5961232" y="12370"/>
                </a:lnTo>
                <a:lnTo>
                  <a:pt x="5951693" y="9511"/>
                </a:lnTo>
                <a:lnTo>
                  <a:pt x="5974992" y="9511"/>
                </a:lnTo>
                <a:lnTo>
                  <a:pt x="5994299" y="47630"/>
                </a:lnTo>
                <a:lnTo>
                  <a:pt x="5994300" y="400263"/>
                </a:lnTo>
                <a:lnTo>
                  <a:pt x="5993426" y="409760"/>
                </a:lnTo>
                <a:lnTo>
                  <a:pt x="5990806" y="418543"/>
                </a:lnTo>
                <a:lnTo>
                  <a:pt x="5986443" y="426606"/>
                </a:lnTo>
                <a:lnTo>
                  <a:pt x="5980340" y="433943"/>
                </a:lnTo>
                <a:lnTo>
                  <a:pt x="5975036" y="438355"/>
                </a:lnTo>
                <a:close/>
              </a:path>
            </a:pathLst>
          </a:custGeom>
          <a:solidFill>
            <a:srgbClr val="000000">
              <a:alpha val="50199"/>
            </a:srgbClr>
          </a:solidFill>
        </p:spPr>
        <p:txBody>
          <a:bodyPr wrap="square" lIns="0" tIns="0" rIns="0" bIns="0" rtlCol="0"/>
          <a:lstStyle/>
          <a:p/>
        </p:txBody>
      </p:sp>
      <p:sp>
        <p:nvSpPr>
          <p:cNvPr id="10" name="object 10"/>
          <p:cNvSpPr/>
          <p:nvPr/>
        </p:nvSpPr>
        <p:spPr>
          <a:xfrm>
            <a:off x="857337" y="5458559"/>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1" name="object 11"/>
          <p:cNvSpPr/>
          <p:nvPr/>
        </p:nvSpPr>
        <p:spPr>
          <a:xfrm>
            <a:off x="781107" y="5749259"/>
            <a:ext cx="5994400" cy="857885"/>
          </a:xfrm>
          <a:custGeom>
            <a:avLst/>
            <a:gdLst/>
            <a:ahLst/>
            <a:cxnLst/>
            <a:rect l="l" t="t" r="r" b="b"/>
            <a:pathLst>
              <a:path w="5994400" h="857884">
                <a:moveTo>
                  <a:pt x="5946945" y="857680"/>
                </a:moveTo>
                <a:lnTo>
                  <a:pt x="47346" y="857680"/>
                </a:lnTo>
                <a:lnTo>
                  <a:pt x="38133" y="856833"/>
                </a:lnTo>
                <a:lnTo>
                  <a:pt x="3480" y="828343"/>
                </a:lnTo>
                <a:lnTo>
                  <a:pt x="0" y="47579"/>
                </a:lnTo>
                <a:lnTo>
                  <a:pt x="863" y="38155"/>
                </a:lnTo>
                <a:lnTo>
                  <a:pt x="29348" y="3493"/>
                </a:lnTo>
                <a:lnTo>
                  <a:pt x="47641" y="0"/>
                </a:lnTo>
                <a:lnTo>
                  <a:pt x="5946651" y="0"/>
                </a:lnTo>
                <a:lnTo>
                  <a:pt x="5986435" y="21297"/>
                </a:lnTo>
                <a:lnTo>
                  <a:pt x="5994283" y="47579"/>
                </a:lnTo>
                <a:lnTo>
                  <a:pt x="5994283" y="810127"/>
                </a:lnTo>
                <a:lnTo>
                  <a:pt x="5972995" y="849850"/>
                </a:lnTo>
                <a:lnTo>
                  <a:pt x="5946945" y="857680"/>
                </a:lnTo>
                <a:close/>
              </a:path>
            </a:pathLst>
          </a:custGeom>
          <a:solidFill>
            <a:srgbClr val="87BF07">
              <a:alpha val="3138"/>
            </a:srgbClr>
          </a:solidFill>
        </p:spPr>
        <p:txBody>
          <a:bodyPr wrap="square" lIns="0" tIns="0" rIns="0" bIns="0" rtlCol="0"/>
          <a:lstStyle/>
          <a:p/>
        </p:txBody>
      </p:sp>
      <p:sp>
        <p:nvSpPr>
          <p:cNvPr id="12" name="object 12"/>
          <p:cNvSpPr/>
          <p:nvPr/>
        </p:nvSpPr>
        <p:spPr>
          <a:xfrm>
            <a:off x="781098" y="5749259"/>
            <a:ext cx="5994400" cy="857885"/>
          </a:xfrm>
          <a:custGeom>
            <a:avLst/>
            <a:gdLst/>
            <a:ahLst/>
            <a:cxnLst/>
            <a:rect l="l" t="t" r="r" b="b"/>
            <a:pathLst>
              <a:path w="5994400" h="857884">
                <a:moveTo>
                  <a:pt x="5946660" y="857707"/>
                </a:moveTo>
                <a:lnTo>
                  <a:pt x="47649" y="857707"/>
                </a:lnTo>
                <a:lnTo>
                  <a:pt x="38141" y="856833"/>
                </a:lnTo>
                <a:lnTo>
                  <a:pt x="3488" y="828343"/>
                </a:lnTo>
                <a:lnTo>
                  <a:pt x="0" y="810036"/>
                </a:lnTo>
                <a:lnTo>
                  <a:pt x="2" y="47640"/>
                </a:lnTo>
                <a:lnTo>
                  <a:pt x="21295" y="7856"/>
                </a:lnTo>
                <a:lnTo>
                  <a:pt x="47649" y="0"/>
                </a:lnTo>
                <a:lnTo>
                  <a:pt x="5946660" y="0"/>
                </a:lnTo>
                <a:lnTo>
                  <a:pt x="5956157" y="873"/>
                </a:lnTo>
                <a:lnTo>
                  <a:pt x="5964940" y="3493"/>
                </a:lnTo>
                <a:lnTo>
                  <a:pt x="5973003" y="7856"/>
                </a:lnTo>
                <a:lnTo>
                  <a:pt x="5975004" y="9521"/>
                </a:lnTo>
                <a:lnTo>
                  <a:pt x="42594" y="9521"/>
                </a:lnTo>
                <a:lnTo>
                  <a:pt x="37731" y="10474"/>
                </a:lnTo>
                <a:lnTo>
                  <a:pt x="10497" y="37729"/>
                </a:lnTo>
                <a:lnTo>
                  <a:pt x="9529" y="42589"/>
                </a:lnTo>
                <a:lnTo>
                  <a:pt x="9529" y="815081"/>
                </a:lnTo>
                <a:lnTo>
                  <a:pt x="33061" y="845291"/>
                </a:lnTo>
                <a:lnTo>
                  <a:pt x="42594" y="848150"/>
                </a:lnTo>
                <a:lnTo>
                  <a:pt x="5975047" y="848150"/>
                </a:lnTo>
                <a:lnTo>
                  <a:pt x="5973003" y="849850"/>
                </a:lnTo>
                <a:lnTo>
                  <a:pt x="5964940" y="854213"/>
                </a:lnTo>
                <a:lnTo>
                  <a:pt x="5956157" y="856833"/>
                </a:lnTo>
                <a:lnTo>
                  <a:pt x="5946660" y="857707"/>
                </a:lnTo>
                <a:close/>
              </a:path>
              <a:path w="5994400" h="857884">
                <a:moveTo>
                  <a:pt x="5975047" y="848150"/>
                </a:moveTo>
                <a:lnTo>
                  <a:pt x="5951693" y="848150"/>
                </a:lnTo>
                <a:lnTo>
                  <a:pt x="5956563" y="847197"/>
                </a:lnTo>
                <a:lnTo>
                  <a:pt x="5961232" y="845291"/>
                </a:lnTo>
                <a:lnTo>
                  <a:pt x="5984762" y="815081"/>
                </a:lnTo>
                <a:lnTo>
                  <a:pt x="5984762" y="42589"/>
                </a:lnTo>
                <a:lnTo>
                  <a:pt x="5961232" y="12380"/>
                </a:lnTo>
                <a:lnTo>
                  <a:pt x="5951693" y="9521"/>
                </a:lnTo>
                <a:lnTo>
                  <a:pt x="5975004" y="9521"/>
                </a:lnTo>
                <a:lnTo>
                  <a:pt x="5994297" y="47640"/>
                </a:lnTo>
                <a:lnTo>
                  <a:pt x="5994300" y="810036"/>
                </a:lnTo>
                <a:lnTo>
                  <a:pt x="5993426" y="819551"/>
                </a:lnTo>
                <a:lnTo>
                  <a:pt x="5990806" y="828343"/>
                </a:lnTo>
                <a:lnTo>
                  <a:pt x="5986443" y="836409"/>
                </a:lnTo>
                <a:lnTo>
                  <a:pt x="5980340" y="843747"/>
                </a:lnTo>
                <a:lnTo>
                  <a:pt x="5975047" y="848150"/>
                </a:lnTo>
                <a:close/>
              </a:path>
            </a:pathLst>
          </a:custGeom>
          <a:solidFill>
            <a:srgbClr val="000000">
              <a:alpha val="50199"/>
            </a:srgbClr>
          </a:solidFill>
        </p:spPr>
        <p:txBody>
          <a:bodyPr wrap="square" lIns="0" tIns="0" rIns="0" bIns="0" rtlCol="0"/>
          <a:lstStyle/>
          <a:p/>
        </p:txBody>
      </p:sp>
      <p:sp>
        <p:nvSpPr>
          <p:cNvPr id="13" name="object 13"/>
          <p:cNvSpPr/>
          <p:nvPr/>
        </p:nvSpPr>
        <p:spPr>
          <a:xfrm>
            <a:off x="857337" y="595411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4" name="object 14"/>
          <p:cNvSpPr/>
          <p:nvPr/>
        </p:nvSpPr>
        <p:spPr>
          <a:xfrm>
            <a:off x="781107" y="6854738"/>
            <a:ext cx="5994400" cy="886460"/>
          </a:xfrm>
          <a:custGeom>
            <a:avLst/>
            <a:gdLst/>
            <a:ahLst/>
            <a:cxnLst/>
            <a:rect l="l" t="t" r="r" b="b"/>
            <a:pathLst>
              <a:path w="5994400" h="886459">
                <a:moveTo>
                  <a:pt x="5946768" y="886256"/>
                </a:moveTo>
                <a:lnTo>
                  <a:pt x="47524" y="886256"/>
                </a:lnTo>
                <a:lnTo>
                  <a:pt x="38133" y="885397"/>
                </a:lnTo>
                <a:lnTo>
                  <a:pt x="3480" y="856918"/>
                </a:lnTo>
                <a:lnTo>
                  <a:pt x="0" y="47549"/>
                </a:lnTo>
                <a:lnTo>
                  <a:pt x="863" y="38130"/>
                </a:lnTo>
                <a:lnTo>
                  <a:pt x="29348" y="3482"/>
                </a:lnTo>
                <a:lnTo>
                  <a:pt x="47641" y="0"/>
                </a:lnTo>
                <a:lnTo>
                  <a:pt x="5946651" y="0"/>
                </a:lnTo>
                <a:lnTo>
                  <a:pt x="5986435" y="21292"/>
                </a:lnTo>
                <a:lnTo>
                  <a:pt x="5994283" y="47549"/>
                </a:lnTo>
                <a:lnTo>
                  <a:pt x="5994283" y="838717"/>
                </a:lnTo>
                <a:lnTo>
                  <a:pt x="5972995" y="878423"/>
                </a:lnTo>
                <a:lnTo>
                  <a:pt x="5946768" y="886256"/>
                </a:lnTo>
                <a:close/>
              </a:path>
            </a:pathLst>
          </a:custGeom>
          <a:solidFill>
            <a:srgbClr val="0753BF">
              <a:alpha val="3138"/>
            </a:srgbClr>
          </a:solidFill>
        </p:spPr>
        <p:txBody>
          <a:bodyPr wrap="square" lIns="0" tIns="0" rIns="0" bIns="0" rtlCol="0"/>
          <a:lstStyle/>
          <a:p/>
        </p:txBody>
      </p:sp>
      <p:sp>
        <p:nvSpPr>
          <p:cNvPr id="15" name="object 15"/>
          <p:cNvSpPr/>
          <p:nvPr/>
        </p:nvSpPr>
        <p:spPr>
          <a:xfrm>
            <a:off x="781098" y="6854738"/>
            <a:ext cx="5994400" cy="886460"/>
          </a:xfrm>
          <a:custGeom>
            <a:avLst/>
            <a:gdLst/>
            <a:ahLst/>
            <a:cxnLst/>
            <a:rect l="l" t="t" r="r" b="b"/>
            <a:pathLst>
              <a:path w="5994400" h="886459">
                <a:moveTo>
                  <a:pt x="5946660" y="886266"/>
                </a:moveTo>
                <a:lnTo>
                  <a:pt x="47649" y="886266"/>
                </a:lnTo>
                <a:lnTo>
                  <a:pt x="38141" y="885397"/>
                </a:lnTo>
                <a:lnTo>
                  <a:pt x="3488" y="856918"/>
                </a:lnTo>
                <a:lnTo>
                  <a:pt x="0" y="838626"/>
                </a:lnTo>
                <a:lnTo>
                  <a:pt x="1" y="47627"/>
                </a:lnTo>
                <a:lnTo>
                  <a:pt x="21295" y="7843"/>
                </a:lnTo>
                <a:lnTo>
                  <a:pt x="47649" y="0"/>
                </a:lnTo>
                <a:lnTo>
                  <a:pt x="5946660" y="0"/>
                </a:lnTo>
                <a:lnTo>
                  <a:pt x="5956157" y="869"/>
                </a:lnTo>
                <a:lnTo>
                  <a:pt x="5964940" y="3482"/>
                </a:lnTo>
                <a:lnTo>
                  <a:pt x="5973003" y="7843"/>
                </a:lnTo>
                <a:lnTo>
                  <a:pt x="5974999" y="9507"/>
                </a:lnTo>
                <a:lnTo>
                  <a:pt x="42594" y="9507"/>
                </a:lnTo>
                <a:lnTo>
                  <a:pt x="37731" y="10460"/>
                </a:lnTo>
                <a:lnTo>
                  <a:pt x="10497" y="37716"/>
                </a:lnTo>
                <a:lnTo>
                  <a:pt x="9529" y="42576"/>
                </a:lnTo>
                <a:lnTo>
                  <a:pt x="9529" y="843657"/>
                </a:lnTo>
                <a:lnTo>
                  <a:pt x="33061" y="873772"/>
                </a:lnTo>
                <a:lnTo>
                  <a:pt x="37731" y="875773"/>
                </a:lnTo>
                <a:lnTo>
                  <a:pt x="42594" y="876726"/>
                </a:lnTo>
                <a:lnTo>
                  <a:pt x="5975038" y="876726"/>
                </a:lnTo>
                <a:lnTo>
                  <a:pt x="5973003" y="878423"/>
                </a:lnTo>
                <a:lnTo>
                  <a:pt x="5964940" y="882784"/>
                </a:lnTo>
                <a:lnTo>
                  <a:pt x="5956157" y="885397"/>
                </a:lnTo>
                <a:lnTo>
                  <a:pt x="5946660" y="886266"/>
                </a:lnTo>
                <a:close/>
              </a:path>
              <a:path w="5994400" h="886459">
                <a:moveTo>
                  <a:pt x="5975038" y="876726"/>
                </a:moveTo>
                <a:lnTo>
                  <a:pt x="5951693" y="876726"/>
                </a:lnTo>
                <a:lnTo>
                  <a:pt x="5956563" y="875773"/>
                </a:lnTo>
                <a:lnTo>
                  <a:pt x="5961232" y="873772"/>
                </a:lnTo>
                <a:lnTo>
                  <a:pt x="5984762" y="843657"/>
                </a:lnTo>
                <a:lnTo>
                  <a:pt x="5984762" y="42576"/>
                </a:lnTo>
                <a:lnTo>
                  <a:pt x="5961232" y="12366"/>
                </a:lnTo>
                <a:lnTo>
                  <a:pt x="5951693" y="9507"/>
                </a:lnTo>
                <a:lnTo>
                  <a:pt x="5974999" y="9507"/>
                </a:lnTo>
                <a:lnTo>
                  <a:pt x="5994299" y="47627"/>
                </a:lnTo>
                <a:lnTo>
                  <a:pt x="5994300" y="838626"/>
                </a:lnTo>
                <a:lnTo>
                  <a:pt x="5993426" y="848136"/>
                </a:lnTo>
                <a:lnTo>
                  <a:pt x="5990806" y="856918"/>
                </a:lnTo>
                <a:lnTo>
                  <a:pt x="5986443" y="864974"/>
                </a:lnTo>
                <a:lnTo>
                  <a:pt x="5980340" y="872307"/>
                </a:lnTo>
                <a:lnTo>
                  <a:pt x="5975038" y="876726"/>
                </a:lnTo>
                <a:close/>
              </a:path>
            </a:pathLst>
          </a:custGeom>
          <a:solidFill>
            <a:srgbClr val="000000">
              <a:alpha val="50199"/>
            </a:srgbClr>
          </a:solidFill>
        </p:spPr>
        <p:txBody>
          <a:bodyPr wrap="square" lIns="0" tIns="0" rIns="0" bIns="0" rtlCol="0"/>
          <a:lstStyle/>
          <a:p/>
        </p:txBody>
      </p:sp>
      <p:sp>
        <p:nvSpPr>
          <p:cNvPr id="16" name="object 16"/>
          <p:cNvSpPr/>
          <p:nvPr/>
        </p:nvSpPr>
        <p:spPr>
          <a:xfrm>
            <a:off x="857337" y="705957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7" name="object 17"/>
          <p:cNvSpPr/>
          <p:nvPr/>
        </p:nvSpPr>
        <p:spPr>
          <a:xfrm>
            <a:off x="781107" y="7788676"/>
            <a:ext cx="5994400" cy="1391920"/>
          </a:xfrm>
          <a:custGeom>
            <a:avLst/>
            <a:gdLst/>
            <a:ahLst/>
            <a:cxnLst/>
            <a:rect l="l" t="t" r="r" b="b"/>
            <a:pathLst>
              <a:path w="5994400" h="1391920">
                <a:moveTo>
                  <a:pt x="5946881" y="1391329"/>
                </a:moveTo>
                <a:lnTo>
                  <a:pt x="47411" y="1391329"/>
                </a:lnTo>
                <a:lnTo>
                  <a:pt x="38133" y="1390477"/>
                </a:lnTo>
                <a:lnTo>
                  <a:pt x="3480" y="1361991"/>
                </a:lnTo>
                <a:lnTo>
                  <a:pt x="0" y="47549"/>
                </a:lnTo>
                <a:lnTo>
                  <a:pt x="863" y="38129"/>
                </a:lnTo>
                <a:lnTo>
                  <a:pt x="29348" y="3478"/>
                </a:lnTo>
                <a:lnTo>
                  <a:pt x="47641" y="0"/>
                </a:lnTo>
                <a:lnTo>
                  <a:pt x="5946651" y="0"/>
                </a:lnTo>
                <a:lnTo>
                  <a:pt x="5986435" y="21279"/>
                </a:lnTo>
                <a:lnTo>
                  <a:pt x="5994283" y="47549"/>
                </a:lnTo>
                <a:lnTo>
                  <a:pt x="5994283" y="1343801"/>
                </a:lnTo>
                <a:lnTo>
                  <a:pt x="5972995" y="1383494"/>
                </a:lnTo>
                <a:lnTo>
                  <a:pt x="5946881" y="1391329"/>
                </a:lnTo>
                <a:close/>
              </a:path>
            </a:pathLst>
          </a:custGeom>
          <a:solidFill>
            <a:srgbClr val="560475">
              <a:alpha val="3138"/>
            </a:srgbClr>
          </a:solidFill>
        </p:spPr>
        <p:txBody>
          <a:bodyPr wrap="square" lIns="0" tIns="0" rIns="0" bIns="0" rtlCol="0"/>
          <a:lstStyle/>
          <a:p/>
        </p:txBody>
      </p:sp>
      <p:sp>
        <p:nvSpPr>
          <p:cNvPr id="18" name="object 18"/>
          <p:cNvSpPr/>
          <p:nvPr/>
        </p:nvSpPr>
        <p:spPr>
          <a:xfrm>
            <a:off x="781098" y="7788676"/>
            <a:ext cx="5994400" cy="1391920"/>
          </a:xfrm>
          <a:custGeom>
            <a:avLst/>
            <a:gdLst/>
            <a:ahLst/>
            <a:cxnLst/>
            <a:rect l="l" t="t" r="r" b="b"/>
            <a:pathLst>
              <a:path w="5994400" h="1391920">
                <a:moveTo>
                  <a:pt x="5946660" y="1391351"/>
                </a:moveTo>
                <a:lnTo>
                  <a:pt x="47649" y="1391351"/>
                </a:lnTo>
                <a:lnTo>
                  <a:pt x="38141" y="1390477"/>
                </a:lnTo>
                <a:lnTo>
                  <a:pt x="3488" y="1361991"/>
                </a:lnTo>
                <a:lnTo>
                  <a:pt x="0" y="1343710"/>
                </a:lnTo>
                <a:lnTo>
                  <a:pt x="2" y="47617"/>
                </a:lnTo>
                <a:lnTo>
                  <a:pt x="21295" y="7830"/>
                </a:lnTo>
                <a:lnTo>
                  <a:pt x="47649" y="0"/>
                </a:lnTo>
                <a:lnTo>
                  <a:pt x="5946660" y="0"/>
                </a:lnTo>
                <a:lnTo>
                  <a:pt x="5956157" y="869"/>
                </a:lnTo>
                <a:lnTo>
                  <a:pt x="5964940" y="3478"/>
                </a:lnTo>
                <a:lnTo>
                  <a:pt x="5973003" y="7830"/>
                </a:lnTo>
                <a:lnTo>
                  <a:pt x="5975008" y="9497"/>
                </a:lnTo>
                <a:lnTo>
                  <a:pt x="42594" y="9497"/>
                </a:lnTo>
                <a:lnTo>
                  <a:pt x="37731" y="10450"/>
                </a:lnTo>
                <a:lnTo>
                  <a:pt x="10497" y="37706"/>
                </a:lnTo>
                <a:lnTo>
                  <a:pt x="9529" y="42566"/>
                </a:lnTo>
                <a:lnTo>
                  <a:pt x="9529" y="1348731"/>
                </a:lnTo>
                <a:lnTo>
                  <a:pt x="33061" y="1378845"/>
                </a:lnTo>
                <a:lnTo>
                  <a:pt x="37731" y="1380847"/>
                </a:lnTo>
                <a:lnTo>
                  <a:pt x="42594" y="1381800"/>
                </a:lnTo>
                <a:lnTo>
                  <a:pt x="5975040" y="1381800"/>
                </a:lnTo>
                <a:lnTo>
                  <a:pt x="5973003" y="1383494"/>
                </a:lnTo>
                <a:lnTo>
                  <a:pt x="5964940" y="1387857"/>
                </a:lnTo>
                <a:lnTo>
                  <a:pt x="5956157" y="1390477"/>
                </a:lnTo>
                <a:lnTo>
                  <a:pt x="5946660" y="1391351"/>
                </a:lnTo>
                <a:close/>
              </a:path>
              <a:path w="5994400" h="1391920">
                <a:moveTo>
                  <a:pt x="5975040" y="1381800"/>
                </a:moveTo>
                <a:lnTo>
                  <a:pt x="5951693" y="1381800"/>
                </a:lnTo>
                <a:lnTo>
                  <a:pt x="5956563" y="1380847"/>
                </a:lnTo>
                <a:lnTo>
                  <a:pt x="5961232" y="1378845"/>
                </a:lnTo>
                <a:lnTo>
                  <a:pt x="5984762" y="1348731"/>
                </a:lnTo>
                <a:lnTo>
                  <a:pt x="5984762" y="42566"/>
                </a:lnTo>
                <a:lnTo>
                  <a:pt x="5961232" y="12356"/>
                </a:lnTo>
                <a:lnTo>
                  <a:pt x="5951693" y="9497"/>
                </a:lnTo>
                <a:lnTo>
                  <a:pt x="5975008" y="9497"/>
                </a:lnTo>
                <a:lnTo>
                  <a:pt x="5994298" y="47617"/>
                </a:lnTo>
                <a:lnTo>
                  <a:pt x="5994300" y="1343710"/>
                </a:lnTo>
                <a:lnTo>
                  <a:pt x="5993426" y="1353208"/>
                </a:lnTo>
                <a:lnTo>
                  <a:pt x="5990806" y="1361991"/>
                </a:lnTo>
                <a:lnTo>
                  <a:pt x="5986443" y="1370054"/>
                </a:lnTo>
                <a:lnTo>
                  <a:pt x="5980340" y="1377391"/>
                </a:lnTo>
                <a:lnTo>
                  <a:pt x="5975040" y="1381800"/>
                </a:lnTo>
                <a:close/>
              </a:path>
            </a:pathLst>
          </a:custGeom>
          <a:solidFill>
            <a:srgbClr val="000000">
              <a:alpha val="50199"/>
            </a:srgbClr>
          </a:solidFill>
        </p:spPr>
        <p:txBody>
          <a:bodyPr wrap="square" lIns="0" tIns="0" rIns="0" bIns="0" rtlCol="0"/>
          <a:lstStyle/>
          <a:p/>
        </p:txBody>
      </p:sp>
      <p:sp>
        <p:nvSpPr>
          <p:cNvPr id="19" name="object 19"/>
          <p:cNvSpPr/>
          <p:nvPr/>
        </p:nvSpPr>
        <p:spPr>
          <a:xfrm>
            <a:off x="857337" y="799350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20" name="object 20"/>
          <p:cNvSpPr txBox="1"/>
          <p:nvPr/>
        </p:nvSpPr>
        <p:spPr>
          <a:xfrm>
            <a:off x="4503509" y="1162182"/>
            <a:ext cx="97980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is continuous at</a:t>
            </a:r>
            <a:r>
              <a:rPr dirty="0" sz="900" spc="-90">
                <a:latin typeface="Liberation Serif"/>
                <a:cs typeface="Liberation Serif"/>
              </a:rPr>
              <a:t> </a:t>
            </a:r>
            <a:r>
              <a:rPr dirty="0" sz="900">
                <a:latin typeface="Liberation Serif"/>
                <a:cs typeface="Liberation Serif"/>
              </a:rPr>
              <a:t>x=0.</a:t>
            </a:r>
            <a:endParaRPr sz="900">
              <a:latin typeface="Liberation Serif"/>
              <a:cs typeface="Liberation Serif"/>
            </a:endParaRPr>
          </a:p>
        </p:txBody>
      </p:sp>
      <p:sp>
        <p:nvSpPr>
          <p:cNvPr id="21" name="object 21"/>
          <p:cNvSpPr txBox="1"/>
          <p:nvPr/>
        </p:nvSpPr>
        <p:spPr>
          <a:xfrm>
            <a:off x="848360" y="1385180"/>
            <a:ext cx="848360" cy="407034"/>
          </a:xfrm>
          <a:prstGeom prst="rect">
            <a:avLst/>
          </a:prstGeom>
        </p:spPr>
        <p:txBody>
          <a:bodyPr wrap="square" lIns="0" tIns="66040" rIns="0" bIns="0" rtlCol="0" vert="horz">
            <a:spAutoFit/>
          </a:bodyPr>
          <a:lstStyle/>
          <a:p>
            <a:pPr marL="12700">
              <a:lnSpc>
                <a:spcPct val="100000"/>
              </a:lnSpc>
              <a:spcBef>
                <a:spcPts val="520"/>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420"/>
              </a:spcBef>
            </a:pPr>
            <a:r>
              <a:rPr dirty="0" sz="900">
                <a:latin typeface="Liberation Serif"/>
                <a:cs typeface="Liberation Serif"/>
              </a:rPr>
              <a:t>First, observe</a:t>
            </a:r>
            <a:r>
              <a:rPr dirty="0" sz="900" spc="-85">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22" name="object 22"/>
          <p:cNvSpPr txBox="1"/>
          <p:nvPr/>
        </p:nvSpPr>
        <p:spPr>
          <a:xfrm>
            <a:off x="848360" y="2000810"/>
            <a:ext cx="27686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Next,</a:t>
            </a:r>
            <a:endParaRPr sz="900">
              <a:latin typeface="Liberation Serif"/>
              <a:cs typeface="Liberation Serif"/>
            </a:endParaRPr>
          </a:p>
        </p:txBody>
      </p:sp>
      <p:sp>
        <p:nvSpPr>
          <p:cNvPr id="23" name="object 23"/>
          <p:cNvSpPr txBox="1"/>
          <p:nvPr/>
        </p:nvSpPr>
        <p:spPr>
          <a:xfrm>
            <a:off x="848360" y="7308952"/>
            <a:ext cx="432434" cy="163195"/>
          </a:xfrm>
          <a:prstGeom prst="rect">
            <a:avLst/>
          </a:prstGeom>
        </p:spPr>
        <p:txBody>
          <a:bodyPr wrap="square" lIns="0" tIns="12700" rIns="0" bIns="0" rtlCol="0" vert="horz">
            <a:spAutoFit/>
          </a:bodyPr>
          <a:lstStyle/>
          <a:p>
            <a:pPr marL="12700">
              <a:lnSpc>
                <a:spcPct val="100000"/>
              </a:lnSpc>
              <a:spcBef>
                <a:spcPts val="100"/>
              </a:spcBef>
            </a:pPr>
            <a:r>
              <a:rPr dirty="0" sz="900" b="1">
                <a:latin typeface="Liberation Serif"/>
                <a:cs typeface="Liberation Serif"/>
              </a:rPr>
              <a:t>Solution</a:t>
            </a:r>
            <a:endParaRPr sz="900">
              <a:latin typeface="Liberation Serif"/>
              <a:cs typeface="Liberation Serif"/>
            </a:endParaRPr>
          </a:p>
        </p:txBody>
      </p:sp>
      <p:sp>
        <p:nvSpPr>
          <p:cNvPr id="24" name="object 24"/>
          <p:cNvSpPr txBox="1"/>
          <p:nvPr/>
        </p:nvSpPr>
        <p:spPr>
          <a:xfrm>
            <a:off x="848360" y="832143"/>
            <a:ext cx="3875404" cy="215900"/>
          </a:xfrm>
          <a:prstGeom prst="rect">
            <a:avLst/>
          </a:prstGeom>
        </p:spPr>
        <p:txBody>
          <a:bodyPr wrap="square" lIns="0" tIns="12065" rIns="0" bIns="0" rtlCol="0" vert="horz">
            <a:spAutoFit/>
          </a:bodyPr>
          <a:lstStyle/>
          <a:p>
            <a:pPr marL="12700">
              <a:lnSpc>
                <a:spcPct val="100000"/>
              </a:lnSpc>
              <a:spcBef>
                <a:spcPts val="95"/>
              </a:spcBef>
            </a:pPr>
            <a:r>
              <a:rPr dirty="0" sz="1050" spc="10">
                <a:solidFill>
                  <a:srgbClr val="2E4E4E"/>
                </a:solidFill>
                <a:latin typeface="Liberation Sans"/>
                <a:cs typeface="Liberation Sans"/>
              </a:rPr>
              <a:t>Example </a:t>
            </a:r>
            <a:r>
              <a:rPr dirty="0" sz="1250" spc="-125">
                <a:solidFill>
                  <a:srgbClr val="2E4E4E"/>
                </a:solidFill>
                <a:latin typeface="DejaVu Sans"/>
                <a:cs typeface="DejaVu Sans"/>
              </a:rPr>
              <a:t>2.5.1</a:t>
            </a:r>
            <a:r>
              <a:rPr dirty="0" sz="1100" spc="-125" i="1">
                <a:solidFill>
                  <a:srgbClr val="2E4E4E"/>
                </a:solidFill>
                <a:latin typeface="Arial"/>
                <a:cs typeface="Arial"/>
              </a:rPr>
              <a:t>C </a:t>
            </a:r>
            <a:r>
              <a:rPr dirty="0" sz="1050" spc="5">
                <a:solidFill>
                  <a:srgbClr val="2E4E4E"/>
                </a:solidFill>
                <a:latin typeface="Liberation Sans"/>
                <a:cs typeface="Liberation Sans"/>
              </a:rPr>
              <a:t>: </a:t>
            </a:r>
            <a:r>
              <a:rPr dirty="0" sz="1050" spc="10">
                <a:solidFill>
                  <a:srgbClr val="2E4E4E"/>
                </a:solidFill>
                <a:latin typeface="Liberation Sans"/>
                <a:cs typeface="Liberation Sans"/>
              </a:rPr>
              <a:t>Determining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at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Point, Condition</a:t>
            </a:r>
            <a:r>
              <a:rPr dirty="0" sz="1050" spc="-50">
                <a:solidFill>
                  <a:srgbClr val="2E4E4E"/>
                </a:solidFill>
                <a:latin typeface="Liberation Sans"/>
                <a:cs typeface="Liberation Sans"/>
              </a:rPr>
              <a:t> </a:t>
            </a:r>
            <a:r>
              <a:rPr dirty="0" sz="1050" spc="15">
                <a:solidFill>
                  <a:srgbClr val="2E4E4E"/>
                </a:solidFill>
                <a:latin typeface="Liberation Sans"/>
                <a:cs typeface="Liberation Sans"/>
              </a:rPr>
              <a:t>3</a:t>
            </a:r>
            <a:endParaRPr sz="1050">
              <a:latin typeface="Liberation Sans"/>
              <a:cs typeface="Liberation Sans"/>
            </a:endParaRPr>
          </a:p>
        </p:txBody>
      </p:sp>
      <p:sp>
        <p:nvSpPr>
          <p:cNvPr id="25" name="object 25"/>
          <p:cNvSpPr txBox="1">
            <a:spLocks noGrp="1"/>
          </p:cNvSpPr>
          <p:nvPr>
            <p:ph type="title"/>
          </p:nvPr>
        </p:nvSpPr>
        <p:spPr>
          <a:xfrm>
            <a:off x="848360" y="974759"/>
            <a:ext cx="2941320" cy="387985"/>
          </a:xfrm>
          <a:prstGeom prst="rect"/>
        </p:spPr>
        <p:txBody>
          <a:bodyPr wrap="square" lIns="0" tIns="15875" rIns="0" bIns="0" rtlCol="0" vert="horz">
            <a:spAutoFit/>
          </a:bodyPr>
          <a:lstStyle/>
          <a:p>
            <a:pPr marL="12700">
              <a:lnSpc>
                <a:spcPct val="100000"/>
              </a:lnSpc>
              <a:spcBef>
                <a:spcPts val="125"/>
              </a:spcBef>
            </a:pPr>
            <a:r>
              <a:rPr dirty="0">
                <a:latin typeface="Liberation Serif"/>
                <a:cs typeface="Liberation Serif"/>
              </a:rPr>
              <a:t>Using the definition, determine whether the function </a:t>
            </a:r>
            <a:r>
              <a:rPr dirty="0" spc="80" i="1">
                <a:latin typeface="Arial"/>
                <a:cs typeface="Arial"/>
              </a:rPr>
              <a:t>f</a:t>
            </a:r>
            <a:r>
              <a:rPr dirty="0" sz="1050" spc="80"/>
              <a:t>(</a:t>
            </a:r>
            <a:r>
              <a:rPr dirty="0" spc="80" i="1">
                <a:latin typeface="Arial"/>
                <a:cs typeface="Arial"/>
              </a:rPr>
              <a:t>x</a:t>
            </a:r>
            <a:r>
              <a:rPr dirty="0" sz="1050" spc="80"/>
              <a:t>)</a:t>
            </a:r>
            <a:r>
              <a:rPr dirty="0" sz="1050" spc="-220"/>
              <a:t> </a:t>
            </a:r>
            <a:r>
              <a:rPr dirty="0" sz="1050" spc="-110"/>
              <a:t>= </a:t>
            </a:r>
            <a:r>
              <a:rPr dirty="0" sz="2350" spc="-750">
                <a:latin typeface="Verdana"/>
                <a:cs typeface="Verdana"/>
              </a:rPr>
              <a:t>{</a:t>
            </a:r>
            <a:endParaRPr sz="2350">
              <a:latin typeface="Verdana"/>
              <a:cs typeface="Verdana"/>
            </a:endParaRPr>
          </a:p>
        </p:txBody>
      </p:sp>
      <p:sp>
        <p:nvSpPr>
          <p:cNvPr id="26" name="object 26"/>
          <p:cNvSpPr txBox="1"/>
          <p:nvPr/>
        </p:nvSpPr>
        <p:spPr>
          <a:xfrm>
            <a:off x="3808276" y="1068217"/>
            <a:ext cx="628650" cy="184150"/>
          </a:xfrm>
          <a:prstGeom prst="rect">
            <a:avLst/>
          </a:prstGeom>
        </p:spPr>
        <p:txBody>
          <a:bodyPr wrap="square" lIns="0" tIns="11430" rIns="0" bIns="0" rtlCol="0" vert="horz">
            <a:spAutoFit/>
          </a:bodyPr>
          <a:lstStyle/>
          <a:p>
            <a:pPr marL="12700">
              <a:lnSpc>
                <a:spcPct val="100000"/>
              </a:lnSpc>
              <a:spcBef>
                <a:spcPts val="90"/>
              </a:spcBef>
            </a:pPr>
            <a:r>
              <a:rPr dirty="0" baseline="34188" sz="975" spc="75" i="1">
                <a:latin typeface="Arial"/>
                <a:cs typeface="Arial"/>
              </a:rPr>
              <a:t>sinx </a:t>
            </a:r>
            <a:r>
              <a:rPr dirty="0" sz="900" spc="180" i="1">
                <a:latin typeface="Arial"/>
                <a:cs typeface="Arial"/>
              </a:rPr>
              <a:t>ifx</a:t>
            </a:r>
            <a:r>
              <a:rPr dirty="0" sz="900" spc="-125" i="1">
                <a:latin typeface="Arial"/>
                <a:cs typeface="Arial"/>
              </a:rPr>
              <a:t> </a:t>
            </a:r>
            <a:r>
              <a:rPr dirty="0" sz="1050" spc="-110">
                <a:latin typeface="DejaVu Sans"/>
                <a:cs typeface="DejaVu Sans"/>
              </a:rPr>
              <a:t>≠ </a:t>
            </a:r>
            <a:r>
              <a:rPr dirty="0" sz="1050" spc="-175">
                <a:latin typeface="DejaVu Sans"/>
                <a:cs typeface="DejaVu Sans"/>
              </a:rPr>
              <a:t>0</a:t>
            </a:r>
            <a:endParaRPr sz="1050">
              <a:latin typeface="DejaVu Sans"/>
              <a:cs typeface="DejaVu Sans"/>
            </a:endParaRPr>
          </a:p>
        </p:txBody>
      </p:sp>
      <p:sp>
        <p:nvSpPr>
          <p:cNvPr id="27" name="object 27"/>
          <p:cNvSpPr/>
          <p:nvPr/>
        </p:nvSpPr>
        <p:spPr>
          <a:xfrm>
            <a:off x="3811599" y="1179644"/>
            <a:ext cx="191135" cy="0"/>
          </a:xfrm>
          <a:custGeom>
            <a:avLst/>
            <a:gdLst/>
            <a:ahLst/>
            <a:cxnLst/>
            <a:rect l="l" t="t" r="r" b="b"/>
            <a:pathLst>
              <a:path w="191135" h="0">
                <a:moveTo>
                  <a:pt x="0" y="0"/>
                </a:moveTo>
                <a:lnTo>
                  <a:pt x="190597" y="0"/>
                </a:lnTo>
              </a:path>
            </a:pathLst>
          </a:custGeom>
          <a:ln w="9529">
            <a:solidFill>
              <a:srgbClr val="000000"/>
            </a:solidFill>
          </a:ln>
        </p:spPr>
        <p:txBody>
          <a:bodyPr wrap="square" lIns="0" tIns="0" rIns="0" bIns="0" rtlCol="0"/>
          <a:lstStyle/>
          <a:p/>
        </p:txBody>
      </p:sp>
      <p:sp>
        <p:nvSpPr>
          <p:cNvPr id="28" name="object 28"/>
          <p:cNvSpPr txBox="1"/>
          <p:nvPr/>
        </p:nvSpPr>
        <p:spPr>
          <a:xfrm>
            <a:off x="3785796" y="1166061"/>
            <a:ext cx="496570" cy="257810"/>
          </a:xfrm>
          <a:prstGeom prst="rect">
            <a:avLst/>
          </a:prstGeom>
        </p:spPr>
        <p:txBody>
          <a:bodyPr wrap="square" lIns="0" tIns="12065" rIns="0" bIns="0" rtlCol="0" vert="horz">
            <a:spAutoFit/>
          </a:bodyPr>
          <a:lstStyle/>
          <a:p>
            <a:pPr marL="97790">
              <a:lnSpc>
                <a:spcPts val="680"/>
              </a:lnSpc>
              <a:spcBef>
                <a:spcPts val="95"/>
              </a:spcBef>
            </a:pPr>
            <a:r>
              <a:rPr dirty="0" sz="650" spc="75" i="1">
                <a:latin typeface="Arial"/>
                <a:cs typeface="Arial"/>
              </a:rPr>
              <a:t>x</a:t>
            </a:r>
            <a:endParaRPr sz="650">
              <a:latin typeface="Arial"/>
              <a:cs typeface="Arial"/>
            </a:endParaRPr>
          </a:p>
          <a:p>
            <a:pPr marL="12700">
              <a:lnSpc>
                <a:spcPts val="1160"/>
              </a:lnSpc>
            </a:pPr>
            <a:r>
              <a:rPr dirty="0" sz="1050" spc="100">
                <a:latin typeface="DejaVu Sans"/>
                <a:cs typeface="DejaVu Sans"/>
              </a:rPr>
              <a:t>1</a:t>
            </a:r>
            <a:r>
              <a:rPr dirty="0" sz="900" spc="100" i="1">
                <a:latin typeface="Arial"/>
                <a:cs typeface="Arial"/>
              </a:rPr>
              <a:t>ifx</a:t>
            </a:r>
            <a:r>
              <a:rPr dirty="0" sz="900" spc="-95" i="1">
                <a:latin typeface="Arial"/>
                <a:cs typeface="Arial"/>
              </a:rPr>
              <a:t> </a:t>
            </a:r>
            <a:r>
              <a:rPr dirty="0" sz="1050" spc="-110">
                <a:latin typeface="DejaVu Sans"/>
                <a:cs typeface="DejaVu Sans"/>
              </a:rPr>
              <a:t>= </a:t>
            </a:r>
            <a:r>
              <a:rPr dirty="0" sz="1050" spc="-175">
                <a:latin typeface="DejaVu Sans"/>
                <a:cs typeface="DejaVu Sans"/>
              </a:rPr>
              <a:t>0</a:t>
            </a:r>
            <a:endParaRPr sz="1050">
              <a:latin typeface="DejaVu Sans"/>
              <a:cs typeface="DejaVu Sans"/>
            </a:endParaRPr>
          </a:p>
        </p:txBody>
      </p:sp>
      <p:sp>
        <p:nvSpPr>
          <p:cNvPr id="29" name="object 29"/>
          <p:cNvSpPr txBox="1"/>
          <p:nvPr/>
        </p:nvSpPr>
        <p:spPr>
          <a:xfrm>
            <a:off x="3525811" y="1792487"/>
            <a:ext cx="467995" cy="184150"/>
          </a:xfrm>
          <a:prstGeom prst="rect">
            <a:avLst/>
          </a:prstGeom>
        </p:spPr>
        <p:txBody>
          <a:bodyPr wrap="square" lIns="0" tIns="11430" rIns="0" bIns="0" rtlCol="0" vert="horz">
            <a:spAutoFit/>
          </a:bodyPr>
          <a:lstStyle/>
          <a:p>
            <a:pPr marL="12700">
              <a:lnSpc>
                <a:spcPct val="100000"/>
              </a:lnSpc>
              <a:spcBef>
                <a:spcPts val="90"/>
              </a:spcBef>
            </a:pPr>
            <a:r>
              <a:rPr dirty="0" sz="900" spc="10" i="1">
                <a:latin typeface="Arial"/>
                <a:cs typeface="Arial"/>
              </a:rPr>
              <a:t>f</a:t>
            </a:r>
            <a:r>
              <a:rPr dirty="0" sz="1050" spc="10">
                <a:latin typeface="DejaVu Sans"/>
                <a:cs typeface="DejaVu Sans"/>
              </a:rPr>
              <a:t>(0)</a:t>
            </a:r>
            <a:r>
              <a:rPr dirty="0" sz="1050" spc="-210">
                <a:latin typeface="DejaVu Sans"/>
                <a:cs typeface="DejaVu Sans"/>
              </a:rPr>
              <a:t> </a:t>
            </a:r>
            <a:r>
              <a:rPr dirty="0" sz="1050" spc="-110">
                <a:latin typeface="DejaVu Sans"/>
                <a:cs typeface="DejaVu Sans"/>
              </a:rPr>
              <a:t>= </a:t>
            </a:r>
            <a:r>
              <a:rPr dirty="0" sz="1050" spc="-175">
                <a:latin typeface="DejaVu Sans"/>
                <a:cs typeface="DejaVu Sans"/>
              </a:rPr>
              <a:t>1</a:t>
            </a:r>
            <a:endParaRPr sz="1050">
              <a:latin typeface="DejaVu Sans"/>
              <a:cs typeface="DejaVu Sans"/>
            </a:endParaRPr>
          </a:p>
        </p:txBody>
      </p:sp>
      <p:sp>
        <p:nvSpPr>
          <p:cNvPr id="30" name="object 30"/>
          <p:cNvSpPr txBox="1"/>
          <p:nvPr/>
        </p:nvSpPr>
        <p:spPr>
          <a:xfrm>
            <a:off x="2930337" y="2173682"/>
            <a:ext cx="1696085" cy="184150"/>
          </a:xfrm>
          <a:prstGeom prst="rect">
            <a:avLst/>
          </a:prstGeom>
        </p:spPr>
        <p:txBody>
          <a:bodyPr wrap="square" lIns="0" tIns="11430" rIns="0" bIns="0" rtlCol="0" vert="horz">
            <a:spAutoFit/>
          </a:bodyPr>
          <a:lstStyle/>
          <a:p>
            <a:pPr marL="12700">
              <a:lnSpc>
                <a:spcPct val="100000"/>
              </a:lnSpc>
              <a:spcBef>
                <a:spcPts val="90"/>
              </a:spcBef>
            </a:pP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→0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→0 </a:t>
            </a:r>
            <a:r>
              <a:rPr dirty="0" baseline="38461" sz="975" spc="75" i="1">
                <a:latin typeface="Arial"/>
                <a:cs typeface="Arial"/>
              </a:rPr>
              <a:t>sinx </a:t>
            </a:r>
            <a:r>
              <a:rPr dirty="0" sz="1050" spc="-110">
                <a:latin typeface="DejaVu Sans"/>
                <a:cs typeface="DejaVu Sans"/>
              </a:rPr>
              <a:t>=</a:t>
            </a:r>
            <a:r>
              <a:rPr dirty="0" sz="1050" spc="-254">
                <a:latin typeface="DejaVu Sans"/>
                <a:cs typeface="DejaVu Sans"/>
              </a:rPr>
              <a:t> </a:t>
            </a:r>
            <a:r>
              <a:rPr dirty="0" sz="1050" spc="-175">
                <a:latin typeface="DejaVu Sans"/>
                <a:cs typeface="DejaVu Sans"/>
              </a:rPr>
              <a:t>1 </a:t>
            </a:r>
            <a:r>
              <a:rPr dirty="0" sz="900">
                <a:latin typeface="Liberation Serif"/>
                <a:cs typeface="Liberation Serif"/>
              </a:rPr>
              <a:t>.</a:t>
            </a:r>
            <a:endParaRPr sz="900">
              <a:latin typeface="Liberation Serif"/>
              <a:cs typeface="Liberation Serif"/>
            </a:endParaRPr>
          </a:p>
        </p:txBody>
      </p:sp>
      <p:sp>
        <p:nvSpPr>
          <p:cNvPr id="31" name="object 31"/>
          <p:cNvSpPr txBox="1"/>
          <p:nvPr/>
        </p:nvSpPr>
        <p:spPr>
          <a:xfrm>
            <a:off x="4184116" y="2271527"/>
            <a:ext cx="76835" cy="123825"/>
          </a:xfrm>
          <a:prstGeom prst="rect">
            <a:avLst/>
          </a:prstGeom>
        </p:spPr>
        <p:txBody>
          <a:bodyPr wrap="square" lIns="0" tIns="12065" rIns="0" bIns="0" rtlCol="0" vert="horz">
            <a:spAutoFit/>
          </a:bodyPr>
          <a:lstStyle/>
          <a:p>
            <a:pPr marL="12700">
              <a:lnSpc>
                <a:spcPct val="100000"/>
              </a:lnSpc>
              <a:spcBef>
                <a:spcPts val="95"/>
              </a:spcBef>
            </a:pPr>
            <a:r>
              <a:rPr dirty="0" sz="650" spc="75" i="1">
                <a:latin typeface="Arial"/>
                <a:cs typeface="Arial"/>
              </a:rPr>
              <a:t>x</a:t>
            </a:r>
            <a:endParaRPr sz="650">
              <a:latin typeface="Arial"/>
              <a:cs typeface="Arial"/>
            </a:endParaRPr>
          </a:p>
        </p:txBody>
      </p:sp>
      <p:sp>
        <p:nvSpPr>
          <p:cNvPr id="32" name="object 32"/>
          <p:cNvSpPr/>
          <p:nvPr/>
        </p:nvSpPr>
        <p:spPr>
          <a:xfrm>
            <a:off x="4126085" y="2285110"/>
            <a:ext cx="191135" cy="0"/>
          </a:xfrm>
          <a:custGeom>
            <a:avLst/>
            <a:gdLst/>
            <a:ahLst/>
            <a:cxnLst/>
            <a:rect l="l" t="t" r="r" b="b"/>
            <a:pathLst>
              <a:path w="191135" h="0">
                <a:moveTo>
                  <a:pt x="0" y="0"/>
                </a:moveTo>
                <a:lnTo>
                  <a:pt x="190597" y="0"/>
                </a:lnTo>
              </a:path>
            </a:pathLst>
          </a:custGeom>
          <a:ln w="9529">
            <a:solidFill>
              <a:srgbClr val="000000"/>
            </a:solidFill>
          </a:ln>
        </p:spPr>
        <p:txBody>
          <a:bodyPr wrap="square" lIns="0" tIns="0" rIns="0" bIns="0" rtlCol="0"/>
          <a:lstStyle/>
          <a:p/>
        </p:txBody>
      </p:sp>
      <p:sp>
        <p:nvSpPr>
          <p:cNvPr id="33" name="object 33"/>
          <p:cNvSpPr txBox="1"/>
          <p:nvPr/>
        </p:nvSpPr>
        <p:spPr>
          <a:xfrm>
            <a:off x="848360" y="2341713"/>
            <a:ext cx="4855210" cy="588010"/>
          </a:xfrm>
          <a:prstGeom prst="rect">
            <a:avLst/>
          </a:prstGeom>
        </p:spPr>
        <p:txBody>
          <a:bodyPr wrap="square" lIns="0" tIns="43180" rIns="0" bIns="0" rtlCol="0" vert="horz">
            <a:spAutoFit/>
          </a:bodyPr>
          <a:lstStyle/>
          <a:p>
            <a:pPr marL="12700">
              <a:lnSpc>
                <a:spcPct val="100000"/>
              </a:lnSpc>
              <a:spcBef>
                <a:spcPts val="340"/>
              </a:spcBef>
            </a:pPr>
            <a:r>
              <a:rPr dirty="0" sz="900">
                <a:latin typeface="Liberation Serif"/>
                <a:cs typeface="Liberation Serif"/>
              </a:rPr>
              <a:t>Last, compare </a:t>
            </a:r>
            <a:r>
              <a:rPr dirty="0" sz="900" spc="10" i="1">
                <a:latin typeface="Arial"/>
                <a:cs typeface="Arial"/>
              </a:rPr>
              <a:t>f</a:t>
            </a:r>
            <a:r>
              <a:rPr dirty="0" sz="1050" spc="10">
                <a:latin typeface="DejaVu Sans"/>
                <a:cs typeface="DejaVu Sans"/>
              </a:rPr>
              <a:t>(0) </a:t>
            </a:r>
            <a:r>
              <a:rPr dirty="0" sz="900">
                <a:latin typeface="Liberation Serif"/>
                <a:cs typeface="Liberation Serif"/>
              </a:rPr>
              <a:t>and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→1 </a:t>
            </a:r>
            <a:r>
              <a:rPr dirty="0" sz="900" spc="70" i="1">
                <a:latin typeface="Arial"/>
                <a:cs typeface="Arial"/>
              </a:rPr>
              <a:t>f</a:t>
            </a:r>
            <a:r>
              <a:rPr dirty="0" sz="1050" spc="70">
                <a:latin typeface="DejaVu Sans"/>
                <a:cs typeface="DejaVu Sans"/>
              </a:rPr>
              <a:t>(</a:t>
            </a:r>
            <a:r>
              <a:rPr dirty="0" sz="900" spc="70" i="1">
                <a:latin typeface="Arial"/>
                <a:cs typeface="Arial"/>
              </a:rPr>
              <a:t>x</a:t>
            </a:r>
            <a:r>
              <a:rPr dirty="0" sz="1050" spc="70">
                <a:latin typeface="DejaVu Sans"/>
                <a:cs typeface="DejaVu Sans"/>
              </a:rPr>
              <a:t>)</a:t>
            </a:r>
            <a:r>
              <a:rPr dirty="0" sz="900" spc="70">
                <a:latin typeface="Liberation Serif"/>
                <a:cs typeface="Liberation Serif"/>
              </a:rPr>
              <a:t>.</a:t>
            </a:r>
            <a:r>
              <a:rPr dirty="0" sz="900" spc="-145">
                <a:latin typeface="Liberation Serif"/>
                <a:cs typeface="Liberation Serif"/>
              </a:rPr>
              <a:t> </a:t>
            </a:r>
            <a:r>
              <a:rPr dirty="0" sz="900" spc="-40">
                <a:latin typeface="Liberation Serif"/>
                <a:cs typeface="Liberation Serif"/>
              </a:rPr>
              <a:t>We </a:t>
            </a:r>
            <a:r>
              <a:rPr dirty="0" sz="900">
                <a:latin typeface="Liberation Serif"/>
                <a:cs typeface="Liberation Serif"/>
              </a:rPr>
              <a:t>see that</a:t>
            </a:r>
            <a:endParaRPr sz="900">
              <a:latin typeface="Liberation Serif"/>
              <a:cs typeface="Liberation Serif"/>
            </a:endParaRPr>
          </a:p>
          <a:p>
            <a:pPr marL="2275205">
              <a:lnSpc>
                <a:spcPct val="100000"/>
              </a:lnSpc>
              <a:spcBef>
                <a:spcPts val="240"/>
              </a:spcBef>
            </a:pPr>
            <a:r>
              <a:rPr dirty="0" sz="900" spc="10" i="1">
                <a:latin typeface="Arial"/>
                <a:cs typeface="Arial"/>
              </a:rPr>
              <a:t>f</a:t>
            </a:r>
            <a:r>
              <a:rPr dirty="0" sz="1050" spc="10">
                <a:latin typeface="DejaVu Sans"/>
                <a:cs typeface="DejaVu Sans"/>
              </a:rPr>
              <a:t>(0) </a:t>
            </a:r>
            <a:r>
              <a:rPr dirty="0" sz="1050" spc="-110">
                <a:latin typeface="DejaVu Sans"/>
                <a:cs typeface="DejaVu Sans"/>
              </a:rPr>
              <a:t>= </a:t>
            </a:r>
            <a:r>
              <a:rPr dirty="0" sz="1050" spc="-175">
                <a:latin typeface="DejaVu Sans"/>
                <a:cs typeface="DejaVu Sans"/>
              </a:rPr>
              <a:t>1 </a:t>
            </a:r>
            <a:r>
              <a:rPr dirty="0" sz="1050" spc="-110">
                <a:latin typeface="DejaVu Sans"/>
                <a:cs typeface="DejaVu Sans"/>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→0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60">
                <a:latin typeface="DejaVu Sans"/>
                <a:cs typeface="DejaVu Sans"/>
              </a:rPr>
              <a:t> </a:t>
            </a:r>
            <a:r>
              <a:rPr dirty="0" sz="900">
                <a:latin typeface="Liberation Serif"/>
                <a:cs typeface="Liberation Serif"/>
              </a:rPr>
              <a:t>.</a:t>
            </a:r>
            <a:endParaRPr sz="900">
              <a:latin typeface="Liberation Serif"/>
              <a:cs typeface="Liberation Serif"/>
            </a:endParaRPr>
          </a:p>
          <a:p>
            <a:pPr marL="12700">
              <a:lnSpc>
                <a:spcPct val="100000"/>
              </a:lnSpc>
              <a:spcBef>
                <a:spcPts val="170"/>
              </a:spcBef>
            </a:pPr>
            <a:r>
              <a:rPr dirty="0" sz="900">
                <a:latin typeface="Liberation Serif"/>
                <a:cs typeface="Liberation Serif"/>
              </a:rPr>
              <a:t>Since all three of the conditions in the definition of continuity are satisfied,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at </a:t>
            </a:r>
            <a:r>
              <a:rPr dirty="0" sz="900" spc="114" i="1">
                <a:latin typeface="Arial"/>
                <a:cs typeface="Arial"/>
              </a:rPr>
              <a:t>x</a:t>
            </a:r>
            <a:r>
              <a:rPr dirty="0" sz="900" spc="-165" i="1">
                <a:latin typeface="Arial"/>
                <a:cs typeface="Arial"/>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a:t>
            </a:r>
            <a:endParaRPr sz="900">
              <a:latin typeface="Liberation Serif"/>
              <a:cs typeface="Liberation Serif"/>
            </a:endParaRPr>
          </a:p>
        </p:txBody>
      </p:sp>
      <p:sp>
        <p:nvSpPr>
          <p:cNvPr id="34" name="object 34"/>
          <p:cNvSpPr txBox="1"/>
          <p:nvPr/>
        </p:nvSpPr>
        <p:spPr>
          <a:xfrm>
            <a:off x="848360" y="3004954"/>
            <a:ext cx="894080" cy="215900"/>
          </a:xfrm>
          <a:prstGeom prst="rect">
            <a:avLst/>
          </a:prstGeom>
        </p:spPr>
        <p:txBody>
          <a:bodyPr wrap="square" lIns="0" tIns="12065" rIns="0" bIns="0" rtlCol="0" vert="horz">
            <a:spAutoFit/>
          </a:bodyPr>
          <a:lstStyle/>
          <a:p>
            <a:pPr marL="12700">
              <a:lnSpc>
                <a:spcPct val="100000"/>
              </a:lnSpc>
              <a:spcBef>
                <a:spcPts val="95"/>
              </a:spcBef>
            </a:pPr>
            <a:r>
              <a:rPr dirty="0" sz="1050" spc="10">
                <a:solidFill>
                  <a:srgbClr val="2E4E4E"/>
                </a:solidFill>
                <a:latin typeface="Liberation Sans"/>
                <a:cs typeface="Liberation Sans"/>
              </a:rPr>
              <a:t>Exercise</a:t>
            </a:r>
            <a:r>
              <a:rPr dirty="0" sz="1050" spc="-60">
                <a:solidFill>
                  <a:srgbClr val="2E4E4E"/>
                </a:solidFill>
                <a:latin typeface="Liberation Sans"/>
                <a:cs typeface="Liberation Sans"/>
              </a:rPr>
              <a:t> </a:t>
            </a:r>
            <a:r>
              <a:rPr dirty="0" sz="1250" spc="-160">
                <a:solidFill>
                  <a:srgbClr val="2E4E4E"/>
                </a:solidFill>
                <a:latin typeface="DejaVu Sans"/>
                <a:cs typeface="DejaVu Sans"/>
              </a:rPr>
              <a:t>2.5.1</a:t>
            </a:r>
            <a:endParaRPr sz="1250">
              <a:latin typeface="DejaVu Sans"/>
              <a:cs typeface="DejaVu Sans"/>
            </a:endParaRPr>
          </a:p>
        </p:txBody>
      </p:sp>
      <p:sp>
        <p:nvSpPr>
          <p:cNvPr id="35" name="object 35"/>
          <p:cNvSpPr txBox="1"/>
          <p:nvPr/>
        </p:nvSpPr>
        <p:spPr>
          <a:xfrm>
            <a:off x="3726682" y="3312343"/>
            <a:ext cx="137795" cy="339090"/>
          </a:xfrm>
          <a:prstGeom prst="rect">
            <a:avLst/>
          </a:prstGeom>
        </p:spPr>
        <p:txBody>
          <a:bodyPr wrap="square" lIns="0" tIns="13335" rIns="0" bIns="0" rtlCol="0" vert="horz">
            <a:spAutoFit/>
          </a:bodyPr>
          <a:lstStyle/>
          <a:p>
            <a:pPr marL="12700">
              <a:lnSpc>
                <a:spcPct val="100000"/>
              </a:lnSpc>
              <a:spcBef>
                <a:spcPts val="105"/>
              </a:spcBef>
            </a:pPr>
            <a:r>
              <a:rPr dirty="0" sz="2050" spc="-660">
                <a:latin typeface="DejaVu Sans"/>
                <a:cs typeface="DejaVu Sans"/>
              </a:rPr>
              <a:t>⎩</a:t>
            </a:r>
            <a:endParaRPr sz="2050">
              <a:latin typeface="DejaVu Sans"/>
              <a:cs typeface="DejaVu Sans"/>
            </a:endParaRPr>
          </a:p>
        </p:txBody>
      </p:sp>
      <p:sp>
        <p:nvSpPr>
          <p:cNvPr id="36" name="object 36"/>
          <p:cNvSpPr txBox="1"/>
          <p:nvPr/>
        </p:nvSpPr>
        <p:spPr>
          <a:xfrm>
            <a:off x="848360" y="3245634"/>
            <a:ext cx="3002915" cy="339090"/>
          </a:xfrm>
          <a:prstGeom prst="rect">
            <a:avLst/>
          </a:prstGeom>
        </p:spPr>
        <p:txBody>
          <a:bodyPr wrap="square" lIns="0" tIns="13335" rIns="0" bIns="0" rtlCol="0" vert="horz">
            <a:spAutoFit/>
          </a:bodyPr>
          <a:lstStyle/>
          <a:p>
            <a:pPr marL="12700">
              <a:lnSpc>
                <a:spcPct val="100000"/>
              </a:lnSpc>
              <a:spcBef>
                <a:spcPts val="105"/>
              </a:spcBef>
            </a:pPr>
            <a:r>
              <a:rPr dirty="0" sz="900">
                <a:latin typeface="Liberation Serif"/>
                <a:cs typeface="Liberation Serif"/>
              </a:rPr>
              <a:t>Using the definition, determine whether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35">
                <a:latin typeface="DejaVu Sans"/>
                <a:cs typeface="DejaVu Sans"/>
              </a:rPr>
              <a:t> </a:t>
            </a:r>
            <a:r>
              <a:rPr dirty="0" sz="2050" spc="-1545">
                <a:latin typeface="DejaVu Sans"/>
                <a:cs typeface="DejaVu Sans"/>
              </a:rPr>
              <a:t>⎨</a:t>
            </a:r>
            <a:endParaRPr sz="2050">
              <a:latin typeface="DejaVu Sans"/>
              <a:cs typeface="DejaVu Sans"/>
            </a:endParaRPr>
          </a:p>
        </p:txBody>
      </p:sp>
      <p:sp>
        <p:nvSpPr>
          <p:cNvPr id="37" name="object 37"/>
          <p:cNvSpPr txBox="1"/>
          <p:nvPr/>
        </p:nvSpPr>
        <p:spPr>
          <a:xfrm>
            <a:off x="3726682" y="3112216"/>
            <a:ext cx="905510" cy="339090"/>
          </a:xfrm>
          <a:prstGeom prst="rect">
            <a:avLst/>
          </a:prstGeom>
        </p:spPr>
        <p:txBody>
          <a:bodyPr wrap="square" lIns="0" tIns="13335" rIns="0" bIns="0" rtlCol="0" vert="horz">
            <a:spAutoFit/>
          </a:bodyPr>
          <a:lstStyle/>
          <a:p>
            <a:pPr marL="12700">
              <a:lnSpc>
                <a:spcPct val="100000"/>
              </a:lnSpc>
              <a:spcBef>
                <a:spcPts val="105"/>
              </a:spcBef>
            </a:pPr>
            <a:r>
              <a:rPr dirty="0" sz="2050" spc="-495">
                <a:latin typeface="DejaVu Sans"/>
                <a:cs typeface="DejaVu Sans"/>
              </a:rPr>
              <a:t>⎧</a:t>
            </a:r>
            <a:r>
              <a:rPr dirty="0" baseline="5291" sz="1575" spc="-217">
                <a:latin typeface="DejaVu Sans"/>
                <a:cs typeface="DejaVu Sans"/>
              </a:rPr>
              <a:t>2</a:t>
            </a:r>
            <a:r>
              <a:rPr dirty="0" baseline="6172" sz="1350" spc="172" i="1">
                <a:latin typeface="Arial"/>
                <a:cs typeface="Arial"/>
              </a:rPr>
              <a:t>x</a:t>
            </a:r>
            <a:r>
              <a:rPr dirty="0" baseline="6172" sz="1350" spc="-104" i="1">
                <a:latin typeface="Arial"/>
                <a:cs typeface="Arial"/>
              </a:rPr>
              <a:t> </a:t>
            </a:r>
            <a:r>
              <a:rPr dirty="0" baseline="5291" sz="1575" spc="-165">
                <a:latin typeface="DejaVu Sans"/>
                <a:cs typeface="DejaVu Sans"/>
              </a:rPr>
              <a:t>+</a:t>
            </a:r>
            <a:r>
              <a:rPr dirty="0" baseline="5291" sz="1575" spc="-307">
                <a:latin typeface="DejaVu Sans"/>
                <a:cs typeface="DejaVu Sans"/>
              </a:rPr>
              <a:t> </a:t>
            </a:r>
            <a:r>
              <a:rPr dirty="0" baseline="5291" sz="1575" spc="-217">
                <a:latin typeface="DejaVu Sans"/>
                <a:cs typeface="DejaVu Sans"/>
              </a:rPr>
              <a:t>1</a:t>
            </a:r>
            <a:r>
              <a:rPr dirty="0" baseline="6172" sz="1350" spc="254" i="1">
                <a:latin typeface="Arial"/>
                <a:cs typeface="Arial"/>
              </a:rPr>
              <a:t>i</a:t>
            </a:r>
            <a:r>
              <a:rPr dirty="0" baseline="6172" sz="1350" spc="382" i="1">
                <a:latin typeface="Arial"/>
                <a:cs typeface="Arial"/>
              </a:rPr>
              <a:t>f</a:t>
            </a:r>
            <a:r>
              <a:rPr dirty="0" baseline="6172" sz="1350" spc="172" i="1">
                <a:latin typeface="Arial"/>
                <a:cs typeface="Arial"/>
              </a:rPr>
              <a:t>x</a:t>
            </a:r>
            <a:r>
              <a:rPr dirty="0" baseline="6172" sz="1350" spc="7" i="1">
                <a:latin typeface="Arial"/>
                <a:cs typeface="Arial"/>
              </a:rPr>
              <a:t> </a:t>
            </a:r>
            <a:r>
              <a:rPr dirty="0" baseline="5291" sz="1575" spc="-165">
                <a:latin typeface="DejaVu Sans"/>
                <a:cs typeface="DejaVu Sans"/>
              </a:rPr>
              <a:t>&lt;</a:t>
            </a:r>
            <a:r>
              <a:rPr dirty="0" baseline="5291" sz="1575" spc="-195">
                <a:latin typeface="DejaVu Sans"/>
                <a:cs typeface="DejaVu Sans"/>
              </a:rPr>
              <a:t> </a:t>
            </a:r>
            <a:r>
              <a:rPr dirty="0" baseline="5291" sz="1575" spc="-262">
                <a:latin typeface="DejaVu Sans"/>
                <a:cs typeface="DejaVu Sans"/>
              </a:rPr>
              <a:t>1</a:t>
            </a:r>
            <a:endParaRPr baseline="5291" sz="1575">
              <a:latin typeface="DejaVu Sans"/>
              <a:cs typeface="DejaVu Sans"/>
            </a:endParaRPr>
          </a:p>
        </p:txBody>
      </p:sp>
      <p:sp>
        <p:nvSpPr>
          <p:cNvPr id="38" name="object 38"/>
          <p:cNvSpPr txBox="1"/>
          <p:nvPr/>
        </p:nvSpPr>
        <p:spPr>
          <a:xfrm>
            <a:off x="3859500" y="3383977"/>
            <a:ext cx="801370" cy="336550"/>
          </a:xfrm>
          <a:prstGeom prst="rect">
            <a:avLst/>
          </a:prstGeom>
        </p:spPr>
        <p:txBody>
          <a:bodyPr wrap="square" lIns="0" tIns="11430" rIns="0" bIns="0" rtlCol="0" vert="horz">
            <a:spAutoFit/>
          </a:bodyPr>
          <a:lstStyle/>
          <a:p>
            <a:pPr marL="12700">
              <a:lnSpc>
                <a:spcPts val="1230"/>
              </a:lnSpc>
              <a:spcBef>
                <a:spcPts val="90"/>
              </a:spcBef>
            </a:pPr>
            <a:r>
              <a:rPr dirty="0" sz="1050" spc="100">
                <a:latin typeface="DejaVu Sans"/>
                <a:cs typeface="DejaVu Sans"/>
              </a:rPr>
              <a:t>2</a:t>
            </a:r>
            <a:r>
              <a:rPr dirty="0" sz="900" spc="100" i="1">
                <a:latin typeface="Arial"/>
                <a:cs typeface="Arial"/>
              </a:rPr>
              <a:t>ifx </a:t>
            </a:r>
            <a:r>
              <a:rPr dirty="0" sz="1050" spc="-110">
                <a:latin typeface="DejaVu Sans"/>
                <a:cs typeface="DejaVu Sans"/>
              </a:rPr>
              <a:t>=</a:t>
            </a:r>
            <a:r>
              <a:rPr dirty="0" sz="1050" spc="-240">
                <a:latin typeface="DejaVu Sans"/>
                <a:cs typeface="DejaVu Sans"/>
              </a:rPr>
              <a:t> </a:t>
            </a:r>
            <a:r>
              <a:rPr dirty="0" sz="1050" spc="-175">
                <a:latin typeface="DejaVu Sans"/>
                <a:cs typeface="DejaVu Sans"/>
              </a:rPr>
              <a:t>1</a:t>
            </a:r>
            <a:endParaRPr sz="1050">
              <a:latin typeface="DejaVu Sans"/>
              <a:cs typeface="DejaVu Sans"/>
            </a:endParaRPr>
          </a:p>
          <a:p>
            <a:pPr marL="12700">
              <a:lnSpc>
                <a:spcPts val="1230"/>
              </a:lnSpc>
            </a:pPr>
            <a:r>
              <a:rPr dirty="0" sz="1050" spc="-10">
                <a:latin typeface="DejaVu Sans"/>
                <a:cs typeface="DejaVu Sans"/>
              </a:rPr>
              <a:t>−</a:t>
            </a:r>
            <a:r>
              <a:rPr dirty="0" sz="900" spc="-10" i="1">
                <a:latin typeface="Arial"/>
                <a:cs typeface="Arial"/>
              </a:rPr>
              <a:t>x</a:t>
            </a:r>
            <a:r>
              <a:rPr dirty="0" sz="900" spc="-90" i="1">
                <a:latin typeface="Arial"/>
                <a:cs typeface="Arial"/>
              </a:rPr>
              <a:t> </a:t>
            </a:r>
            <a:r>
              <a:rPr dirty="0" sz="1050" spc="-110">
                <a:latin typeface="DejaVu Sans"/>
                <a:cs typeface="DejaVu Sans"/>
              </a:rPr>
              <a:t>+</a:t>
            </a:r>
            <a:r>
              <a:rPr dirty="0" sz="1050" spc="-220">
                <a:latin typeface="DejaVu Sans"/>
                <a:cs typeface="DejaVu Sans"/>
              </a:rPr>
              <a:t> </a:t>
            </a:r>
            <a:r>
              <a:rPr dirty="0" sz="1050" spc="100">
                <a:latin typeface="DejaVu Sans"/>
                <a:cs typeface="DejaVu Sans"/>
              </a:rPr>
              <a:t>4</a:t>
            </a:r>
            <a:r>
              <a:rPr dirty="0" sz="900" spc="100" i="1">
                <a:latin typeface="Arial"/>
                <a:cs typeface="Arial"/>
              </a:rPr>
              <a:t>ifx</a:t>
            </a:r>
            <a:r>
              <a:rPr dirty="0" sz="900" spc="-20" i="1">
                <a:latin typeface="Arial"/>
                <a:cs typeface="Arial"/>
              </a:rPr>
              <a:t> </a:t>
            </a:r>
            <a:r>
              <a:rPr dirty="0" sz="1050" spc="-110">
                <a:latin typeface="DejaVu Sans"/>
                <a:cs typeface="DejaVu Sans"/>
              </a:rPr>
              <a:t>&gt;</a:t>
            </a:r>
            <a:r>
              <a:rPr dirty="0" sz="1050" spc="-150">
                <a:latin typeface="DejaVu Sans"/>
                <a:cs typeface="DejaVu Sans"/>
              </a:rPr>
              <a:t> </a:t>
            </a:r>
            <a:r>
              <a:rPr dirty="0" sz="1050" spc="-175">
                <a:latin typeface="DejaVu Sans"/>
                <a:cs typeface="DejaVu Sans"/>
              </a:rPr>
              <a:t>1</a:t>
            </a:r>
            <a:endParaRPr sz="1050">
              <a:latin typeface="DejaVu Sans"/>
              <a:cs typeface="DejaVu Sans"/>
            </a:endParaRPr>
          </a:p>
        </p:txBody>
      </p:sp>
      <p:sp>
        <p:nvSpPr>
          <p:cNvPr id="39" name="object 39"/>
          <p:cNvSpPr txBox="1"/>
          <p:nvPr/>
        </p:nvSpPr>
        <p:spPr>
          <a:xfrm>
            <a:off x="4744892" y="3374447"/>
            <a:ext cx="196278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is continuous at </a:t>
            </a:r>
            <a:r>
              <a:rPr dirty="0" sz="900" spc="114" i="1">
                <a:latin typeface="Arial"/>
                <a:cs typeface="Arial"/>
              </a:rPr>
              <a:t>x </a:t>
            </a:r>
            <a:r>
              <a:rPr dirty="0" sz="1050" spc="-110">
                <a:latin typeface="DejaVu Sans"/>
                <a:cs typeface="DejaVu Sans"/>
              </a:rPr>
              <a:t>= </a:t>
            </a:r>
            <a:r>
              <a:rPr dirty="0" sz="1050" spc="-175">
                <a:latin typeface="DejaVu Sans"/>
                <a:cs typeface="DejaVu Sans"/>
              </a:rPr>
              <a:t>1 </a:t>
            </a:r>
            <a:r>
              <a:rPr dirty="0" sz="900">
                <a:latin typeface="Liberation Serif"/>
                <a:cs typeface="Liberation Serif"/>
              </a:rPr>
              <a:t>. If the function</a:t>
            </a:r>
            <a:r>
              <a:rPr dirty="0" sz="900" spc="40">
                <a:latin typeface="Liberation Serif"/>
                <a:cs typeface="Liberation Serif"/>
              </a:rPr>
              <a:t> </a:t>
            </a:r>
            <a:r>
              <a:rPr dirty="0" sz="900">
                <a:latin typeface="Liberation Serif"/>
                <a:cs typeface="Liberation Serif"/>
              </a:rPr>
              <a:t>is</a:t>
            </a:r>
            <a:endParaRPr sz="900">
              <a:latin typeface="Liberation Serif"/>
              <a:cs typeface="Liberation Serif"/>
            </a:endParaRPr>
          </a:p>
        </p:txBody>
      </p:sp>
      <p:sp>
        <p:nvSpPr>
          <p:cNvPr id="40" name="object 40"/>
          <p:cNvSpPr txBox="1">
            <a:spLocks noGrp="1"/>
          </p:cNvSpPr>
          <p:nvPr>
            <p:ph type="body" idx="1"/>
          </p:nvPr>
        </p:nvSpPr>
        <p:spPr>
          <a:prstGeom prst="rect"/>
        </p:spPr>
        <p:txBody>
          <a:bodyPr wrap="square" lIns="0" tIns="12700" rIns="0" bIns="0" rtlCol="0" vert="horz">
            <a:spAutoFit/>
          </a:bodyPr>
          <a:lstStyle/>
          <a:p>
            <a:pPr marL="88900">
              <a:lnSpc>
                <a:spcPct val="100000"/>
              </a:lnSpc>
              <a:spcBef>
                <a:spcPts val="100"/>
              </a:spcBef>
            </a:pPr>
            <a:r>
              <a:rPr dirty="0"/>
              <a:t>not continuous at 1, indicate the condition for continuity at a point that fails to</a:t>
            </a:r>
            <a:r>
              <a:rPr dirty="0" spc="-20"/>
              <a:t> </a:t>
            </a:r>
            <a:r>
              <a:rPr dirty="0"/>
              <a:t>hold.</a:t>
            </a:r>
          </a:p>
          <a:p>
            <a:pPr>
              <a:lnSpc>
                <a:spcPct val="100000"/>
              </a:lnSpc>
              <a:spcBef>
                <a:spcPts val="25"/>
              </a:spcBef>
            </a:pPr>
            <a:endParaRPr sz="800">
              <a:latin typeface="Times New Roman"/>
              <a:cs typeface="Times New Roman"/>
            </a:endParaRPr>
          </a:p>
          <a:p>
            <a:pPr marL="88900">
              <a:lnSpc>
                <a:spcPct val="100000"/>
              </a:lnSpc>
            </a:pPr>
            <a:r>
              <a:rPr dirty="0" b="1">
                <a:latin typeface="Liberation Serif"/>
                <a:cs typeface="Liberation Serif"/>
              </a:rPr>
              <a:t>Hint</a:t>
            </a:r>
          </a:p>
          <a:p>
            <a:pPr marL="248920">
              <a:lnSpc>
                <a:spcPct val="100000"/>
              </a:lnSpc>
              <a:spcBef>
                <a:spcPts val="345"/>
              </a:spcBef>
            </a:pPr>
            <a:r>
              <a:rPr dirty="0"/>
              <a:t>Check each condition of the</a:t>
            </a:r>
            <a:r>
              <a:rPr dirty="0" spc="-5"/>
              <a:t> </a:t>
            </a:r>
            <a:r>
              <a:rPr dirty="0"/>
              <a:t>definition.</a:t>
            </a:r>
          </a:p>
          <a:p>
            <a:pPr>
              <a:lnSpc>
                <a:spcPct val="100000"/>
              </a:lnSpc>
              <a:spcBef>
                <a:spcPts val="25"/>
              </a:spcBef>
            </a:pPr>
            <a:endParaRPr sz="800">
              <a:latin typeface="Times New Roman"/>
              <a:cs typeface="Times New Roman"/>
            </a:endParaRPr>
          </a:p>
          <a:p>
            <a:pPr marL="88900">
              <a:lnSpc>
                <a:spcPct val="100000"/>
              </a:lnSpc>
            </a:pPr>
            <a:r>
              <a:rPr dirty="0" b="1">
                <a:latin typeface="Liberation Serif"/>
                <a:cs typeface="Liberation Serif"/>
              </a:rPr>
              <a:t>Answer</a:t>
            </a:r>
          </a:p>
          <a:p>
            <a:pPr marL="248920">
              <a:lnSpc>
                <a:spcPct val="100000"/>
              </a:lnSpc>
              <a:spcBef>
                <a:spcPts val="125"/>
              </a:spcBef>
            </a:pPr>
            <a:r>
              <a:rPr dirty="0" i="1">
                <a:latin typeface="Liberation Serif"/>
                <a:cs typeface="Liberation Serif"/>
              </a:rPr>
              <a:t>f </a:t>
            </a:r>
            <a:r>
              <a:rPr dirty="0"/>
              <a:t>is not continuous at 1 because </a:t>
            </a:r>
            <a:r>
              <a:rPr dirty="0" spc="10" i="1">
                <a:latin typeface="Arial"/>
                <a:cs typeface="Arial"/>
              </a:rPr>
              <a:t>f</a:t>
            </a:r>
            <a:r>
              <a:rPr dirty="0" sz="1050" spc="10">
                <a:latin typeface="DejaVu Sans"/>
                <a:cs typeface="DejaVu Sans"/>
              </a:rPr>
              <a:t>(1) </a:t>
            </a:r>
            <a:r>
              <a:rPr dirty="0" sz="1050" spc="-110">
                <a:latin typeface="DejaVu Sans"/>
                <a:cs typeface="DejaVu Sans"/>
              </a:rPr>
              <a:t>= </a:t>
            </a:r>
            <a:r>
              <a:rPr dirty="0" sz="1050" spc="-175">
                <a:latin typeface="DejaVu Sans"/>
                <a:cs typeface="DejaVu Sans"/>
              </a:rPr>
              <a:t>2 </a:t>
            </a:r>
            <a:r>
              <a:rPr dirty="0" sz="1050" spc="-110">
                <a:latin typeface="DejaVu Sans"/>
                <a:cs typeface="DejaVu Sans"/>
              </a:rPr>
              <a:t>≠ </a:t>
            </a:r>
            <a:r>
              <a:rPr dirty="0" sz="1050" spc="-175">
                <a:latin typeface="DejaVu Sans"/>
                <a:cs typeface="DejaVu Sans"/>
              </a:rPr>
              <a:t>3 </a:t>
            </a:r>
            <a:r>
              <a:rPr dirty="0" sz="1050" spc="-110">
                <a:latin typeface="DejaVu Sans"/>
                <a:cs typeface="DejaVu Sans"/>
              </a:rPr>
              <a:t>= </a:t>
            </a:r>
            <a:r>
              <a:rPr dirty="0" spc="70" i="1">
                <a:latin typeface="Arial"/>
                <a:cs typeface="Arial"/>
              </a:rPr>
              <a:t>lim</a:t>
            </a:r>
            <a:r>
              <a:rPr dirty="0" baseline="-12820" sz="975" spc="104" i="1">
                <a:latin typeface="Arial"/>
                <a:cs typeface="Arial"/>
              </a:rPr>
              <a:t>x</a:t>
            </a:r>
            <a:r>
              <a:rPr dirty="0" baseline="-11904" sz="1050" spc="104">
                <a:latin typeface="DejaVu Sans"/>
                <a:cs typeface="DejaVu Sans"/>
              </a:rPr>
              <a:t>→1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45">
                <a:latin typeface="DejaVu Sans"/>
                <a:cs typeface="DejaVu Sans"/>
              </a:rPr>
              <a:t> </a:t>
            </a:r>
            <a:r>
              <a:rPr dirty="0" sz="900"/>
              <a:t>.</a:t>
            </a:r>
            <a:endParaRPr sz="900">
              <a:latin typeface="DejaVu Sans"/>
              <a:cs typeface="DejaVu Sans"/>
            </a:endParaRPr>
          </a:p>
          <a:p>
            <a:pPr>
              <a:lnSpc>
                <a:spcPct val="100000"/>
              </a:lnSpc>
              <a:spcBef>
                <a:spcPts val="50"/>
              </a:spcBef>
            </a:pPr>
            <a:endParaRPr sz="1100">
              <a:latin typeface="Times New Roman"/>
              <a:cs typeface="Times New Roman"/>
            </a:endParaRPr>
          </a:p>
          <a:p>
            <a:pPr marL="12700" marR="5080">
              <a:lnSpc>
                <a:spcPct val="111200"/>
              </a:lnSpc>
              <a:spcBef>
                <a:spcPts val="5"/>
              </a:spcBef>
            </a:pPr>
            <a:r>
              <a:rPr dirty="0"/>
              <a:t>By applying the definition of continuity and previously established theorems concerning the evaluation of limits, we can state the  following</a:t>
            </a:r>
            <a:r>
              <a:rPr dirty="0" spc="-5"/>
              <a:t> </a:t>
            </a:r>
            <a:r>
              <a:rPr dirty="0"/>
              <a:t>theorem.</a:t>
            </a:r>
          </a:p>
          <a:p>
            <a:pPr marL="88900">
              <a:lnSpc>
                <a:spcPct val="100000"/>
              </a:lnSpc>
              <a:spcBef>
                <a:spcPts val="645"/>
              </a:spcBef>
            </a:pP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of Polynomials and </a:t>
            </a:r>
            <a:r>
              <a:rPr dirty="0" sz="1050" spc="5">
                <a:solidFill>
                  <a:srgbClr val="2E4E4E"/>
                </a:solidFill>
                <a:latin typeface="Liberation Sans"/>
                <a:cs typeface="Liberation Sans"/>
              </a:rPr>
              <a:t>Rational</a:t>
            </a:r>
            <a:r>
              <a:rPr dirty="0" sz="1050" spc="-15">
                <a:solidFill>
                  <a:srgbClr val="2E4E4E"/>
                </a:solidFill>
                <a:latin typeface="Liberation Sans"/>
                <a:cs typeface="Liberation Sans"/>
              </a:rPr>
              <a:t> </a:t>
            </a:r>
            <a:r>
              <a:rPr dirty="0" sz="1050" spc="10">
                <a:solidFill>
                  <a:srgbClr val="2E4E4E"/>
                </a:solidFill>
                <a:latin typeface="Liberation Sans"/>
                <a:cs typeface="Liberation Sans"/>
              </a:rPr>
              <a:t>Functions</a:t>
            </a:r>
            <a:endParaRPr sz="1050">
              <a:latin typeface="Liberation Sans"/>
              <a:cs typeface="Liberation Sans"/>
            </a:endParaRPr>
          </a:p>
          <a:p>
            <a:pPr marL="88900">
              <a:lnSpc>
                <a:spcPct val="100000"/>
              </a:lnSpc>
              <a:spcBef>
                <a:spcPts val="540"/>
              </a:spcBef>
            </a:pPr>
            <a:r>
              <a:rPr dirty="0"/>
              <a:t>Polynomials and rational functions are continuous at every point in their</a:t>
            </a:r>
            <a:r>
              <a:rPr dirty="0" spc="-15"/>
              <a:t> </a:t>
            </a:r>
            <a:r>
              <a:rPr dirty="0"/>
              <a:t>domains.</a:t>
            </a:r>
          </a:p>
          <a:p>
            <a:pPr>
              <a:lnSpc>
                <a:spcPct val="100000"/>
              </a:lnSpc>
              <a:spcBef>
                <a:spcPts val="45"/>
              </a:spcBef>
            </a:pPr>
            <a:endParaRPr sz="850">
              <a:latin typeface="Times New Roman"/>
              <a:cs typeface="Times New Roman"/>
            </a:endParaRPr>
          </a:p>
          <a:p>
            <a:pPr marL="88900">
              <a:lnSpc>
                <a:spcPct val="100000"/>
              </a:lnSpc>
            </a:pPr>
            <a:r>
              <a:rPr dirty="0" sz="1050" spc="10">
                <a:solidFill>
                  <a:srgbClr val="2E4E4E"/>
                </a:solidFill>
                <a:latin typeface="Liberation Sans"/>
                <a:cs typeface="Liberation Sans"/>
              </a:rPr>
              <a:t>Proof</a:t>
            </a:r>
            <a:endParaRPr sz="1050">
              <a:latin typeface="Liberation Sans"/>
              <a:cs typeface="Liberation Sans"/>
            </a:endParaRPr>
          </a:p>
        </p:txBody>
      </p:sp>
      <p:sp>
        <p:nvSpPr>
          <p:cNvPr id="41" name="object 41"/>
          <p:cNvSpPr/>
          <p:nvPr/>
        </p:nvSpPr>
        <p:spPr>
          <a:xfrm>
            <a:off x="1267122" y="6259068"/>
            <a:ext cx="181610" cy="0"/>
          </a:xfrm>
          <a:custGeom>
            <a:avLst/>
            <a:gdLst/>
            <a:ahLst/>
            <a:cxnLst/>
            <a:rect l="l" t="t" r="r" b="b"/>
            <a:pathLst>
              <a:path w="181609" h="0">
                <a:moveTo>
                  <a:pt x="0" y="0"/>
                </a:moveTo>
                <a:lnTo>
                  <a:pt x="181067" y="0"/>
                </a:lnTo>
              </a:path>
            </a:pathLst>
          </a:custGeom>
          <a:ln w="9529">
            <a:solidFill>
              <a:srgbClr val="000000"/>
            </a:solidFill>
          </a:ln>
        </p:spPr>
        <p:txBody>
          <a:bodyPr wrap="square" lIns="0" tIns="0" rIns="0" bIns="0" rtlCol="0"/>
          <a:lstStyle/>
          <a:p/>
        </p:txBody>
      </p:sp>
      <p:sp>
        <p:nvSpPr>
          <p:cNvPr id="42" name="object 42"/>
          <p:cNvSpPr txBox="1"/>
          <p:nvPr/>
        </p:nvSpPr>
        <p:spPr>
          <a:xfrm>
            <a:off x="1263505" y="6110127"/>
            <a:ext cx="556260" cy="137795"/>
          </a:xfrm>
          <a:prstGeom prst="rect">
            <a:avLst/>
          </a:prstGeom>
        </p:spPr>
        <p:txBody>
          <a:bodyPr wrap="square" lIns="0" tIns="17145" rIns="0" bIns="0" rtlCol="0" vert="horz">
            <a:spAutoFit/>
          </a:bodyPr>
          <a:lstStyle/>
          <a:p>
            <a:pPr marL="12700">
              <a:lnSpc>
                <a:spcPct val="100000"/>
              </a:lnSpc>
              <a:spcBef>
                <a:spcPts val="135"/>
              </a:spcBef>
              <a:tabLst>
                <a:tab pos="374650" algn="l"/>
              </a:tabLst>
            </a:pPr>
            <a:r>
              <a:rPr dirty="0" sz="650" spc="10" i="1">
                <a:latin typeface="Arial"/>
                <a:cs typeface="Arial"/>
              </a:rPr>
              <a:t>p</a:t>
            </a:r>
            <a:r>
              <a:rPr dirty="0" sz="700" spc="20">
                <a:latin typeface="DejaVu Sans"/>
                <a:cs typeface="DejaVu Sans"/>
              </a:rPr>
              <a:t>(</a:t>
            </a:r>
            <a:r>
              <a:rPr dirty="0" sz="650" spc="45" i="1">
                <a:latin typeface="Arial"/>
                <a:cs typeface="Arial"/>
              </a:rPr>
              <a:t>x</a:t>
            </a:r>
            <a:r>
              <a:rPr dirty="0" sz="700" spc="-5">
                <a:latin typeface="DejaVu Sans"/>
                <a:cs typeface="DejaVu Sans"/>
              </a:rPr>
              <a:t>)</a:t>
            </a:r>
            <a:r>
              <a:rPr dirty="0" sz="700">
                <a:latin typeface="DejaVu Sans"/>
                <a:cs typeface="DejaVu Sans"/>
              </a:rPr>
              <a:t>	</a:t>
            </a:r>
            <a:r>
              <a:rPr dirty="0" sz="650" spc="10" i="1">
                <a:latin typeface="Arial"/>
                <a:cs typeface="Arial"/>
              </a:rPr>
              <a:t>p</a:t>
            </a:r>
            <a:r>
              <a:rPr dirty="0" sz="700" spc="20">
                <a:latin typeface="DejaVu Sans"/>
                <a:cs typeface="DejaVu Sans"/>
              </a:rPr>
              <a:t>(</a:t>
            </a:r>
            <a:r>
              <a:rPr dirty="0" sz="650" spc="5" i="1">
                <a:latin typeface="Arial"/>
                <a:cs typeface="Arial"/>
              </a:rPr>
              <a:t>a</a:t>
            </a:r>
            <a:r>
              <a:rPr dirty="0" sz="700" spc="-5">
                <a:latin typeface="DejaVu Sans"/>
                <a:cs typeface="DejaVu Sans"/>
              </a:rPr>
              <a:t>)</a:t>
            </a:r>
            <a:endParaRPr sz="700">
              <a:latin typeface="DejaVu Sans"/>
              <a:cs typeface="DejaVu Sans"/>
            </a:endParaRPr>
          </a:p>
        </p:txBody>
      </p:sp>
      <p:sp>
        <p:nvSpPr>
          <p:cNvPr id="43" name="object 43"/>
          <p:cNvSpPr/>
          <p:nvPr/>
        </p:nvSpPr>
        <p:spPr>
          <a:xfrm>
            <a:off x="1629257" y="6259068"/>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44" name="object 44"/>
          <p:cNvSpPr txBox="1"/>
          <p:nvPr/>
        </p:nvSpPr>
        <p:spPr>
          <a:xfrm>
            <a:off x="848360" y="5924948"/>
            <a:ext cx="5860415" cy="631825"/>
          </a:xfrm>
          <a:prstGeom prst="rect">
            <a:avLst/>
          </a:prstGeom>
        </p:spPr>
        <p:txBody>
          <a:bodyPr wrap="square" lIns="0" tIns="43180" rIns="0" bIns="0" rtlCol="0" vert="horz">
            <a:spAutoFit/>
          </a:bodyPr>
          <a:lstStyle/>
          <a:p>
            <a:pPr algn="r" marR="34290">
              <a:lnSpc>
                <a:spcPct val="100000"/>
              </a:lnSpc>
              <a:spcBef>
                <a:spcPts val="340"/>
              </a:spcBef>
            </a:pPr>
            <a:r>
              <a:rPr dirty="0" sz="900" spc="-10">
                <a:latin typeface="Liberation Serif"/>
                <a:cs typeface="Liberation Serif"/>
              </a:rPr>
              <a:t>Previously, </a:t>
            </a:r>
            <a:r>
              <a:rPr dirty="0" sz="900">
                <a:latin typeface="Liberation Serif"/>
                <a:cs typeface="Liberation Serif"/>
              </a:rPr>
              <a:t>we showed that if </a:t>
            </a:r>
            <a:r>
              <a:rPr dirty="0" sz="900" spc="25" i="1">
                <a:latin typeface="Arial"/>
                <a:cs typeface="Arial"/>
              </a:rPr>
              <a:t>p</a:t>
            </a:r>
            <a:r>
              <a:rPr dirty="0" sz="1050" spc="25">
                <a:latin typeface="DejaVu Sans"/>
                <a:cs typeface="DejaVu Sans"/>
              </a:rPr>
              <a:t>(</a:t>
            </a:r>
            <a:r>
              <a:rPr dirty="0" sz="900" spc="25" i="1">
                <a:latin typeface="Arial"/>
                <a:cs typeface="Arial"/>
              </a:rPr>
              <a:t>x</a:t>
            </a:r>
            <a:r>
              <a:rPr dirty="0" sz="1050" spc="25">
                <a:latin typeface="DejaVu Sans"/>
                <a:cs typeface="DejaVu Sans"/>
              </a:rPr>
              <a:t>) </a:t>
            </a:r>
            <a:r>
              <a:rPr dirty="0" sz="900">
                <a:latin typeface="Liberation Serif"/>
                <a:cs typeface="Liberation Serif"/>
              </a:rPr>
              <a:t>and </a:t>
            </a:r>
            <a:r>
              <a:rPr dirty="0" sz="900" spc="10" i="1">
                <a:latin typeface="Arial"/>
                <a:cs typeface="Arial"/>
              </a:rPr>
              <a:t>q</a:t>
            </a:r>
            <a:r>
              <a:rPr dirty="0" sz="1050" spc="10">
                <a:latin typeface="DejaVu Sans"/>
                <a:cs typeface="DejaVu Sans"/>
              </a:rPr>
              <a:t>(</a:t>
            </a:r>
            <a:r>
              <a:rPr dirty="0" sz="900" spc="10" i="1">
                <a:latin typeface="Arial"/>
                <a:cs typeface="Arial"/>
              </a:rPr>
              <a:t>x</a:t>
            </a:r>
            <a:r>
              <a:rPr dirty="0" sz="1050" spc="10">
                <a:latin typeface="DejaVu Sans"/>
                <a:cs typeface="DejaVu Sans"/>
              </a:rPr>
              <a:t>) </a:t>
            </a:r>
            <a:r>
              <a:rPr dirty="0" sz="900">
                <a:latin typeface="Liberation Serif"/>
                <a:cs typeface="Liberation Serif"/>
              </a:rPr>
              <a:t>are polynomials,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 </a:t>
            </a:r>
            <a:r>
              <a:rPr dirty="0" sz="900" spc="25" i="1">
                <a:latin typeface="Arial"/>
                <a:cs typeface="Arial"/>
              </a:rPr>
              <a:t>p</a:t>
            </a:r>
            <a:r>
              <a:rPr dirty="0" sz="1050" spc="25">
                <a:latin typeface="DejaVu Sans"/>
                <a:cs typeface="DejaVu Sans"/>
              </a:rPr>
              <a:t>(</a:t>
            </a:r>
            <a:r>
              <a:rPr dirty="0" sz="900" spc="25" i="1">
                <a:latin typeface="Arial"/>
                <a:cs typeface="Arial"/>
              </a:rPr>
              <a:t>x</a:t>
            </a:r>
            <a:r>
              <a:rPr dirty="0" sz="1050" spc="25">
                <a:latin typeface="DejaVu Sans"/>
                <a:cs typeface="DejaVu Sans"/>
              </a:rPr>
              <a:t>) </a:t>
            </a:r>
            <a:r>
              <a:rPr dirty="0" sz="1050" spc="-110">
                <a:latin typeface="DejaVu Sans"/>
                <a:cs typeface="DejaVu Sans"/>
              </a:rPr>
              <a:t>= </a:t>
            </a:r>
            <a:r>
              <a:rPr dirty="0" sz="900" spc="-5" i="1">
                <a:latin typeface="Arial"/>
                <a:cs typeface="Arial"/>
              </a:rPr>
              <a:t>p</a:t>
            </a:r>
            <a:r>
              <a:rPr dirty="0" sz="1050" spc="-5">
                <a:latin typeface="DejaVu Sans"/>
                <a:cs typeface="DejaVu Sans"/>
              </a:rPr>
              <a:t>(</a:t>
            </a:r>
            <a:r>
              <a:rPr dirty="0" sz="900" spc="-5" i="1">
                <a:latin typeface="Arial"/>
                <a:cs typeface="Arial"/>
              </a:rPr>
              <a:t>a</a:t>
            </a:r>
            <a:r>
              <a:rPr dirty="0" sz="1050" spc="-5">
                <a:latin typeface="DejaVu Sans"/>
                <a:cs typeface="DejaVu Sans"/>
              </a:rPr>
              <a:t>) </a:t>
            </a:r>
            <a:r>
              <a:rPr dirty="0" sz="900">
                <a:latin typeface="Liberation Serif"/>
                <a:cs typeface="Liberation Serif"/>
              </a:rPr>
              <a:t>for every polynomial </a:t>
            </a:r>
            <a:r>
              <a:rPr dirty="0" sz="900" spc="25" i="1">
                <a:latin typeface="Arial"/>
                <a:cs typeface="Arial"/>
              </a:rPr>
              <a:t>p</a:t>
            </a:r>
            <a:r>
              <a:rPr dirty="0" sz="1050" spc="25">
                <a:latin typeface="DejaVu Sans"/>
                <a:cs typeface="DejaVu Sans"/>
              </a:rPr>
              <a:t>(</a:t>
            </a:r>
            <a:r>
              <a:rPr dirty="0" sz="900" spc="25" i="1">
                <a:latin typeface="Arial"/>
                <a:cs typeface="Arial"/>
              </a:rPr>
              <a:t>x</a:t>
            </a:r>
            <a:r>
              <a:rPr dirty="0" sz="1050" spc="25">
                <a:latin typeface="DejaVu Sans"/>
                <a:cs typeface="DejaVu Sans"/>
              </a:rPr>
              <a:t>)</a:t>
            </a:r>
            <a:r>
              <a:rPr dirty="0" sz="1050" spc="-75">
                <a:latin typeface="DejaVu Sans"/>
                <a:cs typeface="DejaVu Sans"/>
              </a:rPr>
              <a:t> </a:t>
            </a:r>
            <a:r>
              <a:rPr dirty="0" sz="900">
                <a:latin typeface="Liberation Serif"/>
                <a:cs typeface="Liberation Serif"/>
              </a:rPr>
              <a:t>and</a:t>
            </a:r>
            <a:endParaRPr sz="900">
              <a:latin typeface="Liberation Serif"/>
              <a:cs typeface="Liberation Serif"/>
            </a:endParaRPr>
          </a:p>
          <a:p>
            <a:pPr marL="12700">
              <a:lnSpc>
                <a:spcPct val="100000"/>
              </a:lnSpc>
              <a:spcBef>
                <a:spcPts val="240"/>
              </a:spcBef>
            </a:pP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 </a:t>
            </a:r>
            <a:r>
              <a:rPr dirty="0" baseline="-38461" sz="975" i="1">
                <a:latin typeface="Arial"/>
                <a:cs typeface="Arial"/>
              </a:rPr>
              <a:t>q</a:t>
            </a:r>
            <a:r>
              <a:rPr dirty="0" baseline="-35714" sz="1050">
                <a:latin typeface="DejaVu Sans"/>
                <a:cs typeface="DejaVu Sans"/>
              </a:rPr>
              <a:t>(</a:t>
            </a:r>
            <a:r>
              <a:rPr dirty="0" baseline="-38461" sz="975" i="1">
                <a:latin typeface="Arial"/>
                <a:cs typeface="Arial"/>
              </a:rPr>
              <a:t>x</a:t>
            </a:r>
            <a:r>
              <a:rPr dirty="0" baseline="-35714" sz="1050">
                <a:latin typeface="DejaVu Sans"/>
                <a:cs typeface="DejaVu Sans"/>
              </a:rPr>
              <a:t>) </a:t>
            </a:r>
            <a:r>
              <a:rPr dirty="0" sz="1050" spc="-110">
                <a:latin typeface="DejaVu Sans"/>
                <a:cs typeface="DejaVu Sans"/>
              </a:rPr>
              <a:t>= </a:t>
            </a:r>
            <a:r>
              <a:rPr dirty="0" baseline="-38461" sz="975" spc="-15" i="1">
                <a:latin typeface="Arial"/>
                <a:cs typeface="Arial"/>
              </a:rPr>
              <a:t>q</a:t>
            </a:r>
            <a:r>
              <a:rPr dirty="0" baseline="-35714" sz="1050" spc="-15">
                <a:latin typeface="DejaVu Sans"/>
                <a:cs typeface="DejaVu Sans"/>
              </a:rPr>
              <a:t>(</a:t>
            </a:r>
            <a:r>
              <a:rPr dirty="0" baseline="-38461" sz="975" spc="-15" i="1">
                <a:latin typeface="Arial"/>
                <a:cs typeface="Arial"/>
              </a:rPr>
              <a:t>a</a:t>
            </a:r>
            <a:r>
              <a:rPr dirty="0" baseline="-35714" sz="1050" spc="-15">
                <a:latin typeface="DejaVu Sans"/>
                <a:cs typeface="DejaVu Sans"/>
              </a:rPr>
              <a:t>) </a:t>
            </a:r>
            <a:r>
              <a:rPr dirty="0" sz="900">
                <a:latin typeface="Liberation Serif"/>
                <a:cs typeface="Liberation Serif"/>
              </a:rPr>
              <a:t>as long as </a:t>
            </a:r>
            <a:r>
              <a:rPr dirty="0" sz="900" spc="-20" i="1">
                <a:latin typeface="Arial"/>
                <a:cs typeface="Arial"/>
              </a:rPr>
              <a:t>q</a:t>
            </a:r>
            <a:r>
              <a:rPr dirty="0" sz="1050" spc="-20">
                <a:latin typeface="DejaVu Sans"/>
                <a:cs typeface="DejaVu Sans"/>
              </a:rPr>
              <a:t>(</a:t>
            </a:r>
            <a:r>
              <a:rPr dirty="0" sz="900" spc="-20" i="1">
                <a:latin typeface="Arial"/>
                <a:cs typeface="Arial"/>
              </a:rPr>
              <a:t>a</a:t>
            </a:r>
            <a:r>
              <a:rPr dirty="0" sz="1050" spc="-20">
                <a:latin typeface="DejaVu Sans"/>
                <a:cs typeface="DejaVu Sans"/>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 Therefore, polynomials and rational functions are continuous on their</a:t>
            </a:r>
            <a:r>
              <a:rPr dirty="0" sz="900" spc="5">
                <a:latin typeface="Liberation Serif"/>
                <a:cs typeface="Liberation Serif"/>
              </a:rPr>
              <a:t> </a:t>
            </a:r>
            <a:r>
              <a:rPr dirty="0" sz="900">
                <a:latin typeface="Liberation Serif"/>
                <a:cs typeface="Liberation Serif"/>
              </a:rPr>
              <a:t>domains.</a:t>
            </a:r>
            <a:endParaRPr sz="900">
              <a:latin typeface="Liberation Serif"/>
              <a:cs typeface="Liberation Serif"/>
            </a:endParaRPr>
          </a:p>
          <a:p>
            <a:pPr algn="r" marR="5080">
              <a:lnSpc>
                <a:spcPct val="100000"/>
              </a:lnSpc>
              <a:spcBef>
                <a:spcPts val="695"/>
              </a:spcBef>
            </a:pPr>
            <a:r>
              <a:rPr dirty="0" sz="900">
                <a:latin typeface="Liberation Serif"/>
                <a:cs typeface="Liberation Serif"/>
              </a:rPr>
              <a:t>□</a:t>
            </a:r>
            <a:endParaRPr sz="900">
              <a:latin typeface="Liberation Serif"/>
              <a:cs typeface="Liberation Serif"/>
            </a:endParaRPr>
          </a:p>
        </p:txBody>
      </p:sp>
      <p:sp>
        <p:nvSpPr>
          <p:cNvPr id="45" name="object 45"/>
          <p:cNvSpPr txBox="1"/>
          <p:nvPr/>
        </p:nvSpPr>
        <p:spPr>
          <a:xfrm>
            <a:off x="772121" y="6600825"/>
            <a:ext cx="4246880" cy="450850"/>
          </a:xfrm>
          <a:prstGeom prst="rect">
            <a:avLst/>
          </a:prstGeom>
        </p:spPr>
        <p:txBody>
          <a:bodyPr wrap="square" lIns="0" tIns="53340" rIns="0" bIns="0" rtlCol="0" vert="horz">
            <a:spAutoFit/>
          </a:bodyPr>
          <a:lstStyle/>
          <a:p>
            <a:pPr marL="12700">
              <a:lnSpc>
                <a:spcPct val="100000"/>
              </a:lnSpc>
              <a:spcBef>
                <a:spcPts val="420"/>
              </a:spcBef>
            </a:pPr>
            <a:r>
              <a:rPr dirty="0" sz="900" spc="-40">
                <a:latin typeface="Liberation Serif"/>
                <a:cs typeface="Liberation Serif"/>
              </a:rPr>
              <a:t>We </a:t>
            </a:r>
            <a:r>
              <a:rPr dirty="0" sz="900">
                <a:latin typeface="Liberation Serif"/>
                <a:cs typeface="Liberation Serif"/>
              </a:rPr>
              <a:t>now apply Note to determine the points at which a given rational function is</a:t>
            </a:r>
            <a:r>
              <a:rPr dirty="0" sz="900" spc="-55">
                <a:latin typeface="Liberation Serif"/>
                <a:cs typeface="Liberation Serif"/>
              </a:rPr>
              <a:t> </a:t>
            </a:r>
            <a:r>
              <a:rPr dirty="0" sz="900">
                <a:latin typeface="Liberation Serif"/>
                <a:cs typeface="Liberation Serif"/>
              </a:rPr>
              <a:t>continuous.</a:t>
            </a:r>
            <a:endParaRPr sz="900">
              <a:latin typeface="Liberation Serif"/>
              <a:cs typeface="Liberation Serif"/>
            </a:endParaRPr>
          </a:p>
          <a:p>
            <a:pPr marL="88900">
              <a:lnSpc>
                <a:spcPct val="100000"/>
              </a:lnSpc>
              <a:spcBef>
                <a:spcPts val="450"/>
              </a:spcBef>
            </a:pPr>
            <a:r>
              <a:rPr dirty="0" sz="1050" spc="10">
                <a:solidFill>
                  <a:srgbClr val="2E4E4E"/>
                </a:solidFill>
                <a:latin typeface="Liberation Sans"/>
                <a:cs typeface="Liberation Sans"/>
              </a:rPr>
              <a:t>Example </a:t>
            </a:r>
            <a:r>
              <a:rPr dirty="0" sz="1250" spc="-45">
                <a:solidFill>
                  <a:srgbClr val="2E4E4E"/>
                </a:solidFill>
                <a:latin typeface="DejaVu Sans"/>
                <a:cs typeface="DejaVu Sans"/>
              </a:rPr>
              <a:t>2.5.2</a:t>
            </a:r>
            <a:r>
              <a:rPr dirty="0" sz="1050" spc="-45">
                <a:solidFill>
                  <a:srgbClr val="2E4E4E"/>
                </a:solidFill>
                <a:latin typeface="Liberation Sans"/>
                <a:cs typeface="Liberation Sans"/>
              </a:rPr>
              <a:t>:Continuity </a:t>
            </a:r>
            <a:r>
              <a:rPr dirty="0" sz="1050" spc="10">
                <a:solidFill>
                  <a:srgbClr val="2E4E4E"/>
                </a:solidFill>
                <a:latin typeface="Liberation Sans"/>
                <a:cs typeface="Liberation Sans"/>
              </a:rPr>
              <a:t>of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Rational</a:t>
            </a:r>
            <a:r>
              <a:rPr dirty="0" sz="1050" spc="30">
                <a:solidFill>
                  <a:srgbClr val="2E4E4E"/>
                </a:solidFill>
                <a:latin typeface="Liberation Sans"/>
                <a:cs typeface="Liberation Sans"/>
              </a:rPr>
              <a:t> </a:t>
            </a:r>
            <a:r>
              <a:rPr dirty="0" sz="1050" spc="10">
                <a:solidFill>
                  <a:srgbClr val="2E4E4E"/>
                </a:solidFill>
                <a:latin typeface="Liberation Sans"/>
                <a:cs typeface="Liberation Sans"/>
              </a:rPr>
              <a:t>Function</a:t>
            </a:r>
            <a:endParaRPr sz="1050">
              <a:latin typeface="Liberation Sans"/>
              <a:cs typeface="Liberation Sans"/>
            </a:endParaRPr>
          </a:p>
        </p:txBody>
      </p:sp>
      <p:sp>
        <p:nvSpPr>
          <p:cNvPr id="46" name="object 46"/>
          <p:cNvSpPr txBox="1"/>
          <p:nvPr/>
        </p:nvSpPr>
        <p:spPr>
          <a:xfrm>
            <a:off x="848360" y="7081569"/>
            <a:ext cx="230378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For what values of </a:t>
            </a:r>
            <a:r>
              <a:rPr dirty="0" sz="900" i="1">
                <a:latin typeface="Liberation Serif"/>
                <a:cs typeface="Liberation Serif"/>
              </a:rPr>
              <a:t>x </a:t>
            </a:r>
            <a:r>
              <a:rPr dirty="0" sz="900">
                <a:latin typeface="Liberation Serif"/>
                <a:cs typeface="Liberation Serif"/>
              </a:rPr>
              <a:t>is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38461" sz="975" spc="-60" i="1">
                <a:latin typeface="Arial"/>
                <a:cs typeface="Arial"/>
              </a:rPr>
              <a:t>x</a:t>
            </a:r>
            <a:r>
              <a:rPr dirty="0" baseline="35714" sz="1050" spc="-60">
                <a:latin typeface="DejaVu Sans"/>
                <a:cs typeface="DejaVu Sans"/>
              </a:rPr>
              <a:t>+1</a:t>
            </a:r>
            <a:r>
              <a:rPr dirty="0" baseline="35714" sz="1050" spc="172">
                <a:latin typeface="DejaVu Sans"/>
                <a:cs typeface="DejaVu Sans"/>
              </a:rPr>
              <a:t> </a:t>
            </a:r>
            <a:r>
              <a:rPr dirty="0" sz="900">
                <a:latin typeface="Liberation Serif"/>
                <a:cs typeface="Liberation Serif"/>
              </a:rPr>
              <a:t>continuous?</a:t>
            </a:r>
            <a:endParaRPr sz="900">
              <a:latin typeface="Liberation Serif"/>
              <a:cs typeface="Liberation Serif"/>
            </a:endParaRPr>
          </a:p>
        </p:txBody>
      </p:sp>
      <p:sp>
        <p:nvSpPr>
          <p:cNvPr id="47" name="object 47"/>
          <p:cNvSpPr txBox="1"/>
          <p:nvPr/>
        </p:nvSpPr>
        <p:spPr>
          <a:xfrm>
            <a:off x="2326533" y="7167943"/>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5</a:t>
            </a:r>
            <a:endParaRPr sz="700">
              <a:latin typeface="DejaVu Sans"/>
              <a:cs typeface="DejaVu Sans"/>
            </a:endParaRPr>
          </a:p>
        </p:txBody>
      </p:sp>
      <p:sp>
        <p:nvSpPr>
          <p:cNvPr id="48" name="object 48"/>
          <p:cNvSpPr/>
          <p:nvPr/>
        </p:nvSpPr>
        <p:spPr>
          <a:xfrm>
            <a:off x="2334468" y="7192996"/>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49" name="object 49"/>
          <p:cNvSpPr txBox="1"/>
          <p:nvPr/>
        </p:nvSpPr>
        <p:spPr>
          <a:xfrm>
            <a:off x="2253572" y="7577728"/>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5</a:t>
            </a:r>
            <a:endParaRPr sz="700">
              <a:latin typeface="DejaVu Sans"/>
              <a:cs typeface="DejaVu Sans"/>
            </a:endParaRPr>
          </a:p>
        </p:txBody>
      </p:sp>
      <p:sp>
        <p:nvSpPr>
          <p:cNvPr id="50" name="object 50"/>
          <p:cNvSpPr/>
          <p:nvPr/>
        </p:nvSpPr>
        <p:spPr>
          <a:xfrm>
            <a:off x="2258229" y="7602781"/>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51" name="object 51"/>
          <p:cNvSpPr txBox="1"/>
          <p:nvPr/>
        </p:nvSpPr>
        <p:spPr>
          <a:xfrm>
            <a:off x="848360" y="7491354"/>
            <a:ext cx="391541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The rational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38461" sz="975" spc="-60" i="1">
                <a:latin typeface="Arial"/>
                <a:cs typeface="Arial"/>
              </a:rPr>
              <a:t>x</a:t>
            </a:r>
            <a:r>
              <a:rPr dirty="0" baseline="35714" sz="1050" spc="-60">
                <a:latin typeface="DejaVu Sans"/>
                <a:cs typeface="DejaVu Sans"/>
              </a:rPr>
              <a:t>+1 </a:t>
            </a:r>
            <a:r>
              <a:rPr dirty="0" sz="900">
                <a:latin typeface="Liberation Serif"/>
                <a:cs typeface="Liberation Serif"/>
              </a:rPr>
              <a:t>is continuous for every value of x except </a:t>
            </a:r>
            <a:r>
              <a:rPr dirty="0" sz="900" spc="114" i="1">
                <a:latin typeface="Arial"/>
                <a:cs typeface="Arial"/>
              </a:rPr>
              <a:t>x </a:t>
            </a:r>
            <a:r>
              <a:rPr dirty="0" sz="1050" spc="-110">
                <a:latin typeface="DejaVu Sans"/>
                <a:cs typeface="DejaVu Sans"/>
              </a:rPr>
              <a:t>= </a:t>
            </a:r>
            <a:r>
              <a:rPr dirty="0" sz="1050" spc="-175">
                <a:latin typeface="DejaVu Sans"/>
                <a:cs typeface="DejaVu Sans"/>
              </a:rPr>
              <a:t>5</a:t>
            </a:r>
            <a:r>
              <a:rPr dirty="0" sz="1050" spc="-250">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53" name="object 53"/>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54" name="object 54"/>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55" name="object 55"/>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
        <p:nvSpPr>
          <p:cNvPr id="52" name="object 52"/>
          <p:cNvSpPr txBox="1"/>
          <p:nvPr/>
        </p:nvSpPr>
        <p:spPr>
          <a:xfrm>
            <a:off x="772121" y="7714845"/>
            <a:ext cx="6012815" cy="2368550"/>
          </a:xfrm>
          <a:prstGeom prst="rect">
            <a:avLst/>
          </a:prstGeom>
        </p:spPr>
        <p:txBody>
          <a:bodyPr wrap="square" lIns="0" tIns="67310" rIns="0" bIns="0" rtlCol="0" vert="horz">
            <a:spAutoFit/>
          </a:bodyPr>
          <a:lstStyle/>
          <a:p>
            <a:pPr marL="88900">
              <a:lnSpc>
                <a:spcPct val="100000"/>
              </a:lnSpc>
              <a:spcBef>
                <a:spcPts val="530"/>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2.5.2</a:t>
            </a:r>
            <a:endParaRPr sz="1250">
              <a:latin typeface="DejaVu Sans"/>
              <a:cs typeface="DejaVu Sans"/>
            </a:endParaRPr>
          </a:p>
          <a:p>
            <a:pPr marL="88900">
              <a:lnSpc>
                <a:spcPct val="100000"/>
              </a:lnSpc>
              <a:spcBef>
                <a:spcPts val="350"/>
              </a:spcBef>
            </a:pPr>
            <a:r>
              <a:rPr dirty="0" sz="900">
                <a:latin typeface="Liberation Serif"/>
                <a:cs typeface="Liberation Serif"/>
              </a:rPr>
              <a:t>For what values of </a:t>
            </a:r>
            <a:r>
              <a:rPr dirty="0" sz="900" i="1">
                <a:latin typeface="Liberation Serif"/>
                <a:cs typeface="Liberation Serif"/>
              </a:rPr>
              <a:t>x </a:t>
            </a:r>
            <a:r>
              <a:rPr dirty="0" sz="900">
                <a:latin typeface="Liberation Serif"/>
                <a:cs typeface="Liberation Serif"/>
              </a:rPr>
              <a:t>is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45">
                <a:latin typeface="DejaVu Sans"/>
                <a:cs typeface="DejaVu Sans"/>
              </a:rPr>
              <a:t>3</a:t>
            </a:r>
            <a:r>
              <a:rPr dirty="0" sz="900" spc="-45" i="1">
                <a:latin typeface="Arial"/>
                <a:cs typeface="Arial"/>
              </a:rPr>
              <a:t>x</a:t>
            </a:r>
            <a:r>
              <a:rPr dirty="0" baseline="31746" sz="1050" spc="-67">
                <a:latin typeface="DejaVu Sans"/>
                <a:cs typeface="DejaVu Sans"/>
              </a:rPr>
              <a:t>4 </a:t>
            </a:r>
            <a:r>
              <a:rPr dirty="0" sz="1050" spc="-110">
                <a:latin typeface="DejaVu Sans"/>
                <a:cs typeface="DejaVu Sans"/>
              </a:rPr>
              <a:t>− </a:t>
            </a:r>
            <a:r>
              <a:rPr dirty="0" sz="1050" spc="-45">
                <a:latin typeface="DejaVu Sans"/>
                <a:cs typeface="DejaVu Sans"/>
              </a:rPr>
              <a:t>4</a:t>
            </a:r>
            <a:r>
              <a:rPr dirty="0" sz="900" spc="-45" i="1">
                <a:latin typeface="Arial"/>
                <a:cs typeface="Arial"/>
              </a:rPr>
              <a:t>x</a:t>
            </a:r>
            <a:r>
              <a:rPr dirty="0" baseline="31746" sz="1050" spc="-67">
                <a:latin typeface="DejaVu Sans"/>
                <a:cs typeface="DejaVu Sans"/>
              </a:rPr>
              <a:t>2</a:t>
            </a:r>
            <a:r>
              <a:rPr dirty="0" baseline="31746" sz="1050" spc="-60">
                <a:latin typeface="DejaVu Sans"/>
                <a:cs typeface="DejaVu Sans"/>
              </a:rPr>
              <a:t> </a:t>
            </a:r>
            <a:r>
              <a:rPr dirty="0" sz="900">
                <a:latin typeface="Liberation Serif"/>
                <a:cs typeface="Liberation Serif"/>
              </a:rPr>
              <a:t>continuous?</a:t>
            </a:r>
            <a:endParaRPr sz="900">
              <a:latin typeface="Liberation Serif"/>
              <a:cs typeface="Liberation Serif"/>
            </a:endParaRPr>
          </a:p>
          <a:p>
            <a:pPr marL="88900">
              <a:lnSpc>
                <a:spcPct val="100000"/>
              </a:lnSpc>
              <a:spcBef>
                <a:spcPts val="915"/>
              </a:spcBef>
            </a:pPr>
            <a:r>
              <a:rPr dirty="0" sz="900" b="1">
                <a:latin typeface="Liberation Serif"/>
                <a:cs typeface="Liberation Serif"/>
              </a:rPr>
              <a:t>Hint</a:t>
            </a:r>
            <a:endParaRPr sz="900">
              <a:latin typeface="Liberation Serif"/>
              <a:cs typeface="Liberation Serif"/>
            </a:endParaRPr>
          </a:p>
          <a:p>
            <a:pPr marL="248920">
              <a:lnSpc>
                <a:spcPct val="100000"/>
              </a:lnSpc>
              <a:spcBef>
                <a:spcPts val="275"/>
              </a:spcBef>
            </a:pPr>
            <a:r>
              <a:rPr dirty="0" sz="900">
                <a:latin typeface="Liberation Serif"/>
                <a:cs typeface="Liberation Serif"/>
              </a:rPr>
              <a:t>Use</a:t>
            </a:r>
            <a:r>
              <a:rPr dirty="0" sz="900" spc="-5">
                <a:latin typeface="Liberation Serif"/>
                <a:cs typeface="Liberation Serif"/>
              </a:rPr>
              <a:t> </a:t>
            </a:r>
            <a:r>
              <a:rPr dirty="0" sz="900">
                <a:latin typeface="Liberation Serif"/>
                <a:cs typeface="Liberation Serif"/>
              </a:rPr>
              <a:t>Note</a:t>
            </a:r>
            <a:endParaRPr sz="900">
              <a:latin typeface="Liberation Serif"/>
              <a:cs typeface="Liberation Serif"/>
            </a:endParaRPr>
          </a:p>
          <a:p>
            <a:pPr>
              <a:lnSpc>
                <a:spcPct val="100000"/>
              </a:lnSpc>
              <a:spcBef>
                <a:spcPts val="25"/>
              </a:spcBef>
            </a:pPr>
            <a:endParaRPr sz="800">
              <a:latin typeface="Times New Roman"/>
              <a:cs typeface="Times New Roman"/>
            </a:endParaRPr>
          </a:p>
          <a:p>
            <a:pPr marL="88900">
              <a:lnSpc>
                <a:spcPct val="100000"/>
              </a:lnSpc>
            </a:pPr>
            <a:r>
              <a:rPr dirty="0" sz="900" b="1">
                <a:latin typeface="Liberation Serif"/>
                <a:cs typeface="Liberation Serif"/>
              </a:rPr>
              <a:t>Answer</a:t>
            </a:r>
            <a:endParaRPr sz="900">
              <a:latin typeface="Liberation Serif"/>
              <a:cs typeface="Liberation Serif"/>
            </a:endParaRPr>
          </a:p>
          <a:p>
            <a:pPr marL="248920">
              <a:lnSpc>
                <a:spcPct val="100000"/>
              </a:lnSpc>
              <a:spcBef>
                <a:spcPts val="195"/>
              </a:spcBef>
            </a:pP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5">
                <a:latin typeface="DejaVu Sans"/>
                <a:cs typeface="DejaVu Sans"/>
              </a:rPr>
              <a:t> </a:t>
            </a:r>
            <a:r>
              <a:rPr dirty="0" sz="900">
                <a:latin typeface="Liberation Serif"/>
                <a:cs typeface="Liberation Serif"/>
              </a:rPr>
              <a:t>is continuous at every real </a:t>
            </a:r>
            <a:r>
              <a:rPr dirty="0" sz="900" spc="-10">
                <a:latin typeface="Liberation Serif"/>
                <a:cs typeface="Liberation Serif"/>
              </a:rPr>
              <a:t>number.</a:t>
            </a:r>
            <a:endParaRPr sz="900">
              <a:latin typeface="Liberation Serif"/>
              <a:cs typeface="Liberation Serif"/>
            </a:endParaRPr>
          </a:p>
          <a:p>
            <a:pPr>
              <a:lnSpc>
                <a:spcPct val="100000"/>
              </a:lnSpc>
            </a:pPr>
            <a:endParaRPr sz="1000">
              <a:latin typeface="Times New Roman"/>
              <a:cs typeface="Times New Roman"/>
            </a:endParaRPr>
          </a:p>
          <a:p>
            <a:pPr algn="just" marL="12700">
              <a:lnSpc>
                <a:spcPct val="100000"/>
              </a:lnSpc>
              <a:spcBef>
                <a:spcPts val="665"/>
              </a:spcBef>
            </a:pPr>
            <a:r>
              <a:rPr dirty="0" sz="1050">
                <a:solidFill>
                  <a:srgbClr val="1279C2"/>
                </a:solidFill>
                <a:latin typeface="Liberation Sans"/>
                <a:cs typeface="Liberation Sans"/>
              </a:rPr>
              <a:t>TYPES OF</a:t>
            </a:r>
            <a:r>
              <a:rPr dirty="0" sz="1050" spc="-5">
                <a:solidFill>
                  <a:srgbClr val="1279C2"/>
                </a:solidFill>
                <a:latin typeface="Liberation Sans"/>
                <a:cs typeface="Liberation Sans"/>
              </a:rPr>
              <a:t> </a:t>
            </a:r>
            <a:r>
              <a:rPr dirty="0" sz="1050">
                <a:solidFill>
                  <a:srgbClr val="1279C2"/>
                </a:solidFill>
                <a:latin typeface="Liberation Sans"/>
                <a:cs typeface="Liberation Sans"/>
              </a:rPr>
              <a:t>DISCONTINUITIES</a:t>
            </a:r>
            <a:endParaRPr sz="1050">
              <a:latin typeface="Liberation Sans"/>
              <a:cs typeface="Liberation Sans"/>
            </a:endParaRPr>
          </a:p>
          <a:p>
            <a:pPr algn="just" marL="12700" marR="5080">
              <a:lnSpc>
                <a:spcPct val="111200"/>
              </a:lnSpc>
              <a:spcBef>
                <a:spcPts val="195"/>
              </a:spcBef>
            </a:pPr>
            <a:r>
              <a:rPr dirty="0" sz="900">
                <a:latin typeface="Liberation Serif"/>
                <a:cs typeface="Liberation Serif"/>
              </a:rPr>
              <a:t>As we have seen in Example and Example, discontinuities take on several </a:t>
            </a:r>
            <a:r>
              <a:rPr dirty="0" sz="900" spc="-5">
                <a:latin typeface="Liberation Serif"/>
                <a:cs typeface="Liberation Serif"/>
              </a:rPr>
              <a:t>different </a:t>
            </a:r>
            <a:r>
              <a:rPr dirty="0" sz="900">
                <a:latin typeface="Liberation Serif"/>
                <a:cs typeface="Liberation Serif"/>
              </a:rPr>
              <a:t>appearances. </a:t>
            </a:r>
            <a:r>
              <a:rPr dirty="0" sz="900" spc="-40">
                <a:latin typeface="Liberation Serif"/>
                <a:cs typeface="Liberation Serif"/>
              </a:rPr>
              <a:t>We </a:t>
            </a:r>
            <a:r>
              <a:rPr dirty="0" sz="900">
                <a:latin typeface="Liberation Serif"/>
                <a:cs typeface="Liberation Serif"/>
              </a:rPr>
              <a:t>classify the types of  discontinuities we have seen thus far as removable discontinuities, infinite discontinuities, or jump discontinuities. </a:t>
            </a:r>
            <a:r>
              <a:rPr dirty="0" sz="900" spc="-5">
                <a:latin typeface="Liberation Serif"/>
                <a:cs typeface="Liberation Serif"/>
              </a:rPr>
              <a:t>Intuitively, </a:t>
            </a:r>
            <a:r>
              <a:rPr dirty="0" sz="900">
                <a:latin typeface="Liberation Serif"/>
                <a:cs typeface="Liberation Serif"/>
              </a:rPr>
              <a:t>a  </a:t>
            </a:r>
            <a:r>
              <a:rPr dirty="0" sz="900" spc="-5" b="1">
                <a:latin typeface="Liberation Serif"/>
                <a:cs typeface="Liberation Serif"/>
              </a:rPr>
              <a:t>removable </a:t>
            </a:r>
            <a:r>
              <a:rPr dirty="0" sz="900" b="1">
                <a:latin typeface="Liberation Serif"/>
                <a:cs typeface="Liberation Serif"/>
              </a:rPr>
              <a:t>discontinuity </a:t>
            </a:r>
            <a:r>
              <a:rPr dirty="0" sz="900">
                <a:latin typeface="Liberation Serif"/>
                <a:cs typeface="Liberation Serif"/>
              </a:rPr>
              <a:t>is a discontinuity for which there is a hole in the graph, a </a:t>
            </a:r>
            <a:r>
              <a:rPr dirty="0" sz="900" b="1">
                <a:latin typeface="Liberation Serif"/>
                <a:cs typeface="Liberation Serif"/>
              </a:rPr>
              <a:t>jump discontinuity </a:t>
            </a:r>
            <a:r>
              <a:rPr dirty="0" sz="900">
                <a:latin typeface="Liberation Serif"/>
                <a:cs typeface="Liberation Serif"/>
              </a:rPr>
              <a:t>is a noninfinite  discontinuity for which the sections of the function do not meet up, and an </a:t>
            </a:r>
            <a:r>
              <a:rPr dirty="0" sz="900" b="1">
                <a:latin typeface="Liberation Serif"/>
                <a:cs typeface="Liberation Serif"/>
              </a:rPr>
              <a:t>infinite discontinuity </a:t>
            </a:r>
            <a:r>
              <a:rPr dirty="0" sz="900">
                <a:latin typeface="Liberation Serif"/>
                <a:cs typeface="Liberation Serif"/>
              </a:rPr>
              <a:t>is a discontinuity located at</a:t>
            </a:r>
            <a:r>
              <a:rPr dirty="0" sz="900" spc="135">
                <a:latin typeface="Liberation Serif"/>
                <a:cs typeface="Liberation Serif"/>
              </a:rPr>
              <a:t> </a:t>
            </a:r>
            <a:r>
              <a:rPr dirty="0" sz="900">
                <a:latin typeface="Liberation Serif"/>
                <a:cs typeface="Liberation Serif"/>
              </a:rPr>
              <a:t>a</a:t>
            </a:r>
            <a:endParaRPr sz="900">
              <a:latin typeface="Liberation Serif"/>
              <a:cs typeface="Liberation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3500202"/>
            <a:ext cx="5994400" cy="1467485"/>
          </a:xfrm>
          <a:custGeom>
            <a:avLst/>
            <a:gdLst/>
            <a:ahLst/>
            <a:cxnLst/>
            <a:rect l="l" t="t" r="r" b="b"/>
            <a:pathLst>
              <a:path w="5994400" h="1467485">
                <a:moveTo>
                  <a:pt x="5948287" y="1467461"/>
                </a:moveTo>
                <a:lnTo>
                  <a:pt x="46003" y="1467461"/>
                </a:lnTo>
                <a:lnTo>
                  <a:pt x="38133" y="1466738"/>
                </a:lnTo>
                <a:lnTo>
                  <a:pt x="3480" y="1438252"/>
                </a:lnTo>
                <a:lnTo>
                  <a:pt x="0" y="1420062"/>
                </a:lnTo>
                <a:lnTo>
                  <a:pt x="0" y="47579"/>
                </a:lnTo>
                <a:lnTo>
                  <a:pt x="21287" y="7856"/>
                </a:lnTo>
                <a:lnTo>
                  <a:pt x="47641" y="0"/>
                </a:lnTo>
                <a:lnTo>
                  <a:pt x="5946651" y="0"/>
                </a:lnTo>
                <a:lnTo>
                  <a:pt x="5986435" y="21297"/>
                </a:lnTo>
                <a:lnTo>
                  <a:pt x="5994283" y="47579"/>
                </a:lnTo>
                <a:lnTo>
                  <a:pt x="5994283" y="1420062"/>
                </a:lnTo>
                <a:lnTo>
                  <a:pt x="5972995" y="1459755"/>
                </a:lnTo>
                <a:lnTo>
                  <a:pt x="5948287" y="1467461"/>
                </a:lnTo>
                <a:close/>
              </a:path>
            </a:pathLst>
          </a:custGeom>
          <a:solidFill>
            <a:srgbClr val="87BF07">
              <a:alpha val="3138"/>
            </a:srgbClr>
          </a:solidFill>
        </p:spPr>
        <p:txBody>
          <a:bodyPr wrap="square" lIns="0" tIns="0" rIns="0" bIns="0" rtlCol="0"/>
          <a:lstStyle/>
          <a:p/>
        </p:txBody>
      </p:sp>
      <p:sp>
        <p:nvSpPr>
          <p:cNvPr id="3" name="object 3"/>
          <p:cNvSpPr/>
          <p:nvPr/>
        </p:nvSpPr>
        <p:spPr>
          <a:xfrm>
            <a:off x="781098" y="3500202"/>
            <a:ext cx="5994400" cy="1468120"/>
          </a:xfrm>
          <a:custGeom>
            <a:avLst/>
            <a:gdLst/>
            <a:ahLst/>
            <a:cxnLst/>
            <a:rect l="l" t="t" r="r" b="b"/>
            <a:pathLst>
              <a:path w="5994400" h="1468120">
                <a:moveTo>
                  <a:pt x="5946660" y="1467612"/>
                </a:moveTo>
                <a:lnTo>
                  <a:pt x="47649" y="1467612"/>
                </a:lnTo>
                <a:lnTo>
                  <a:pt x="38141" y="1466738"/>
                </a:lnTo>
                <a:lnTo>
                  <a:pt x="3488" y="1438252"/>
                </a:lnTo>
                <a:lnTo>
                  <a:pt x="0" y="1419971"/>
                </a:lnTo>
                <a:lnTo>
                  <a:pt x="14" y="47509"/>
                </a:lnTo>
                <a:lnTo>
                  <a:pt x="21295" y="7856"/>
                </a:lnTo>
                <a:lnTo>
                  <a:pt x="47649" y="0"/>
                </a:lnTo>
                <a:lnTo>
                  <a:pt x="5946660" y="0"/>
                </a:lnTo>
                <a:lnTo>
                  <a:pt x="5956157" y="873"/>
                </a:lnTo>
                <a:lnTo>
                  <a:pt x="5964940" y="3493"/>
                </a:lnTo>
                <a:lnTo>
                  <a:pt x="5973003" y="7856"/>
                </a:lnTo>
                <a:lnTo>
                  <a:pt x="5974847" y="9390"/>
                </a:lnTo>
                <a:lnTo>
                  <a:pt x="42594" y="9390"/>
                </a:lnTo>
                <a:lnTo>
                  <a:pt x="37731" y="10343"/>
                </a:lnTo>
                <a:lnTo>
                  <a:pt x="10497" y="37598"/>
                </a:lnTo>
                <a:lnTo>
                  <a:pt x="9529" y="42459"/>
                </a:lnTo>
                <a:lnTo>
                  <a:pt x="9529" y="1424862"/>
                </a:lnTo>
                <a:lnTo>
                  <a:pt x="33061" y="1454977"/>
                </a:lnTo>
                <a:lnTo>
                  <a:pt x="37731" y="1456978"/>
                </a:lnTo>
                <a:lnTo>
                  <a:pt x="42594" y="1457931"/>
                </a:lnTo>
                <a:lnTo>
                  <a:pt x="5975195" y="1457931"/>
                </a:lnTo>
                <a:lnTo>
                  <a:pt x="5973003" y="1459755"/>
                </a:lnTo>
                <a:lnTo>
                  <a:pt x="5964940" y="1464118"/>
                </a:lnTo>
                <a:lnTo>
                  <a:pt x="5956157" y="1466738"/>
                </a:lnTo>
                <a:lnTo>
                  <a:pt x="5946660" y="1467612"/>
                </a:lnTo>
                <a:close/>
              </a:path>
              <a:path w="5994400" h="1468120">
                <a:moveTo>
                  <a:pt x="5975195" y="1457931"/>
                </a:moveTo>
                <a:lnTo>
                  <a:pt x="5951693" y="1457931"/>
                </a:lnTo>
                <a:lnTo>
                  <a:pt x="5956563" y="1456978"/>
                </a:lnTo>
                <a:lnTo>
                  <a:pt x="5961232" y="1454977"/>
                </a:lnTo>
                <a:lnTo>
                  <a:pt x="5984762" y="1424862"/>
                </a:lnTo>
                <a:lnTo>
                  <a:pt x="5984762" y="42459"/>
                </a:lnTo>
                <a:lnTo>
                  <a:pt x="5961232" y="12249"/>
                </a:lnTo>
                <a:lnTo>
                  <a:pt x="5951693" y="9390"/>
                </a:lnTo>
                <a:lnTo>
                  <a:pt x="5974847" y="9390"/>
                </a:lnTo>
                <a:lnTo>
                  <a:pt x="5994285" y="47509"/>
                </a:lnTo>
                <a:lnTo>
                  <a:pt x="5994300" y="1419971"/>
                </a:lnTo>
                <a:lnTo>
                  <a:pt x="5993426" y="1429469"/>
                </a:lnTo>
                <a:lnTo>
                  <a:pt x="5990806" y="1438252"/>
                </a:lnTo>
                <a:lnTo>
                  <a:pt x="5986443" y="1446315"/>
                </a:lnTo>
                <a:lnTo>
                  <a:pt x="5980340" y="1453652"/>
                </a:lnTo>
                <a:lnTo>
                  <a:pt x="5975195" y="1457931"/>
                </a:lnTo>
                <a:close/>
              </a:path>
            </a:pathLst>
          </a:custGeom>
          <a:solidFill>
            <a:srgbClr val="000000">
              <a:alpha val="50199"/>
            </a:srgbClr>
          </a:solidFill>
        </p:spPr>
        <p:txBody>
          <a:bodyPr wrap="square" lIns="0" tIns="0" rIns="0" bIns="0" rtlCol="0"/>
          <a:lstStyle/>
          <a:p/>
        </p:txBody>
      </p:sp>
      <p:sp>
        <p:nvSpPr>
          <p:cNvPr id="4" name="object 4"/>
          <p:cNvSpPr/>
          <p:nvPr/>
        </p:nvSpPr>
        <p:spPr>
          <a:xfrm>
            <a:off x="857337" y="370495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5" name="object 5"/>
          <p:cNvSpPr/>
          <p:nvPr/>
        </p:nvSpPr>
        <p:spPr>
          <a:xfrm>
            <a:off x="781107" y="5015454"/>
            <a:ext cx="5994400" cy="2058670"/>
          </a:xfrm>
          <a:custGeom>
            <a:avLst/>
            <a:gdLst/>
            <a:ahLst/>
            <a:cxnLst/>
            <a:rect l="l" t="t" r="r" b="b"/>
            <a:pathLst>
              <a:path w="5994400" h="2058670">
                <a:moveTo>
                  <a:pt x="5948335" y="2058311"/>
                </a:moveTo>
                <a:lnTo>
                  <a:pt x="45955" y="2058311"/>
                </a:lnTo>
                <a:lnTo>
                  <a:pt x="38133" y="2057592"/>
                </a:lnTo>
                <a:lnTo>
                  <a:pt x="3480" y="2029106"/>
                </a:lnTo>
                <a:lnTo>
                  <a:pt x="0" y="47579"/>
                </a:lnTo>
                <a:lnTo>
                  <a:pt x="863" y="38155"/>
                </a:lnTo>
                <a:lnTo>
                  <a:pt x="29348" y="3493"/>
                </a:lnTo>
                <a:lnTo>
                  <a:pt x="47641" y="0"/>
                </a:lnTo>
                <a:lnTo>
                  <a:pt x="5946651" y="0"/>
                </a:lnTo>
                <a:lnTo>
                  <a:pt x="5986435" y="21297"/>
                </a:lnTo>
                <a:lnTo>
                  <a:pt x="5994283" y="47579"/>
                </a:lnTo>
                <a:lnTo>
                  <a:pt x="5994283" y="2010917"/>
                </a:lnTo>
                <a:lnTo>
                  <a:pt x="5972995" y="2050610"/>
                </a:lnTo>
                <a:lnTo>
                  <a:pt x="5948335" y="2058311"/>
                </a:lnTo>
                <a:close/>
              </a:path>
            </a:pathLst>
          </a:custGeom>
          <a:solidFill>
            <a:srgbClr val="0753BF">
              <a:alpha val="3138"/>
            </a:srgbClr>
          </a:solidFill>
        </p:spPr>
        <p:txBody>
          <a:bodyPr wrap="square" lIns="0" tIns="0" rIns="0" bIns="0" rtlCol="0"/>
          <a:lstStyle/>
          <a:p/>
        </p:txBody>
      </p:sp>
      <p:sp>
        <p:nvSpPr>
          <p:cNvPr id="6" name="object 6"/>
          <p:cNvSpPr/>
          <p:nvPr/>
        </p:nvSpPr>
        <p:spPr>
          <a:xfrm>
            <a:off x="781098" y="5015454"/>
            <a:ext cx="5994400" cy="2058670"/>
          </a:xfrm>
          <a:custGeom>
            <a:avLst/>
            <a:gdLst/>
            <a:ahLst/>
            <a:cxnLst/>
            <a:rect l="l" t="t" r="r" b="b"/>
            <a:pathLst>
              <a:path w="5994400" h="2058670">
                <a:moveTo>
                  <a:pt x="5946660" y="2058466"/>
                </a:moveTo>
                <a:lnTo>
                  <a:pt x="47649" y="2058466"/>
                </a:lnTo>
                <a:lnTo>
                  <a:pt x="38141" y="2057592"/>
                </a:lnTo>
                <a:lnTo>
                  <a:pt x="3488" y="2029106"/>
                </a:lnTo>
                <a:lnTo>
                  <a:pt x="0" y="2010826"/>
                </a:lnTo>
                <a:lnTo>
                  <a:pt x="14" y="47508"/>
                </a:lnTo>
                <a:lnTo>
                  <a:pt x="21295" y="7856"/>
                </a:lnTo>
                <a:lnTo>
                  <a:pt x="47649" y="0"/>
                </a:lnTo>
                <a:lnTo>
                  <a:pt x="5946660" y="0"/>
                </a:lnTo>
                <a:lnTo>
                  <a:pt x="5956157" y="873"/>
                </a:lnTo>
                <a:lnTo>
                  <a:pt x="5964940" y="3493"/>
                </a:lnTo>
                <a:lnTo>
                  <a:pt x="5973003" y="7856"/>
                </a:lnTo>
                <a:lnTo>
                  <a:pt x="5974844" y="9388"/>
                </a:lnTo>
                <a:lnTo>
                  <a:pt x="42594" y="9388"/>
                </a:lnTo>
                <a:lnTo>
                  <a:pt x="37731" y="10341"/>
                </a:lnTo>
                <a:lnTo>
                  <a:pt x="10497" y="37596"/>
                </a:lnTo>
                <a:lnTo>
                  <a:pt x="9529" y="42457"/>
                </a:lnTo>
                <a:lnTo>
                  <a:pt x="9529" y="2015713"/>
                </a:lnTo>
                <a:lnTo>
                  <a:pt x="33061" y="2045827"/>
                </a:lnTo>
                <a:lnTo>
                  <a:pt x="37731" y="2047829"/>
                </a:lnTo>
                <a:lnTo>
                  <a:pt x="42594" y="2048781"/>
                </a:lnTo>
                <a:lnTo>
                  <a:pt x="5975201" y="2048781"/>
                </a:lnTo>
                <a:lnTo>
                  <a:pt x="5973003" y="2050610"/>
                </a:lnTo>
                <a:lnTo>
                  <a:pt x="5964940" y="2054973"/>
                </a:lnTo>
                <a:lnTo>
                  <a:pt x="5956157" y="2057592"/>
                </a:lnTo>
                <a:lnTo>
                  <a:pt x="5946660" y="2058466"/>
                </a:lnTo>
                <a:close/>
              </a:path>
              <a:path w="5994400" h="2058670">
                <a:moveTo>
                  <a:pt x="5975201" y="2048781"/>
                </a:moveTo>
                <a:lnTo>
                  <a:pt x="5951693" y="2048781"/>
                </a:lnTo>
                <a:lnTo>
                  <a:pt x="5956563" y="2047829"/>
                </a:lnTo>
                <a:lnTo>
                  <a:pt x="5961232" y="2045827"/>
                </a:lnTo>
                <a:lnTo>
                  <a:pt x="5984762" y="2015713"/>
                </a:lnTo>
                <a:lnTo>
                  <a:pt x="5984762" y="42457"/>
                </a:lnTo>
                <a:lnTo>
                  <a:pt x="5961232" y="12247"/>
                </a:lnTo>
                <a:lnTo>
                  <a:pt x="5951693" y="9388"/>
                </a:lnTo>
                <a:lnTo>
                  <a:pt x="5974844" y="9388"/>
                </a:lnTo>
                <a:lnTo>
                  <a:pt x="5994285" y="47508"/>
                </a:lnTo>
                <a:lnTo>
                  <a:pt x="5994300" y="2010826"/>
                </a:lnTo>
                <a:lnTo>
                  <a:pt x="5993426" y="2020323"/>
                </a:lnTo>
                <a:lnTo>
                  <a:pt x="5990806" y="2029106"/>
                </a:lnTo>
                <a:lnTo>
                  <a:pt x="5986443" y="2037169"/>
                </a:lnTo>
                <a:lnTo>
                  <a:pt x="5980340" y="2044506"/>
                </a:lnTo>
                <a:lnTo>
                  <a:pt x="5975201" y="2048781"/>
                </a:lnTo>
                <a:close/>
              </a:path>
            </a:pathLst>
          </a:custGeom>
          <a:solidFill>
            <a:srgbClr val="000000">
              <a:alpha val="50199"/>
            </a:srgbClr>
          </a:solidFill>
        </p:spPr>
        <p:txBody>
          <a:bodyPr wrap="square" lIns="0" tIns="0" rIns="0" bIns="0" rtlCol="0"/>
          <a:lstStyle/>
          <a:p/>
        </p:txBody>
      </p:sp>
      <p:sp>
        <p:nvSpPr>
          <p:cNvPr id="7" name="object 7"/>
          <p:cNvSpPr/>
          <p:nvPr/>
        </p:nvSpPr>
        <p:spPr>
          <a:xfrm>
            <a:off x="857337" y="522020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8" name="object 8"/>
          <p:cNvSpPr/>
          <p:nvPr/>
        </p:nvSpPr>
        <p:spPr>
          <a:xfrm>
            <a:off x="781107" y="7121561"/>
            <a:ext cx="5994400" cy="1286510"/>
          </a:xfrm>
          <a:custGeom>
            <a:avLst/>
            <a:gdLst/>
            <a:ahLst/>
            <a:cxnLst/>
            <a:rect l="l" t="t" r="r" b="b"/>
            <a:pathLst>
              <a:path w="5994400" h="1286509">
                <a:moveTo>
                  <a:pt x="5948212" y="1286387"/>
                </a:moveTo>
                <a:lnTo>
                  <a:pt x="46078" y="1286387"/>
                </a:lnTo>
                <a:lnTo>
                  <a:pt x="38133" y="1285661"/>
                </a:lnTo>
                <a:lnTo>
                  <a:pt x="3480" y="1257185"/>
                </a:lnTo>
                <a:lnTo>
                  <a:pt x="0" y="1238981"/>
                </a:lnTo>
                <a:lnTo>
                  <a:pt x="0" y="47579"/>
                </a:lnTo>
                <a:lnTo>
                  <a:pt x="21287" y="7856"/>
                </a:lnTo>
                <a:lnTo>
                  <a:pt x="47641" y="0"/>
                </a:lnTo>
                <a:lnTo>
                  <a:pt x="5946651" y="0"/>
                </a:lnTo>
                <a:lnTo>
                  <a:pt x="5986435" y="21297"/>
                </a:lnTo>
                <a:lnTo>
                  <a:pt x="5994283" y="47579"/>
                </a:lnTo>
                <a:lnTo>
                  <a:pt x="5994283" y="1238981"/>
                </a:lnTo>
                <a:lnTo>
                  <a:pt x="5972995" y="1278699"/>
                </a:lnTo>
                <a:lnTo>
                  <a:pt x="5948212" y="1286387"/>
                </a:lnTo>
                <a:close/>
              </a:path>
            </a:pathLst>
          </a:custGeom>
          <a:solidFill>
            <a:srgbClr val="0753BF">
              <a:alpha val="3138"/>
            </a:srgbClr>
          </a:solidFill>
        </p:spPr>
        <p:txBody>
          <a:bodyPr wrap="square" lIns="0" tIns="0" rIns="0" bIns="0" rtlCol="0"/>
          <a:lstStyle/>
          <a:p/>
        </p:txBody>
      </p:sp>
      <p:sp>
        <p:nvSpPr>
          <p:cNvPr id="9" name="object 9"/>
          <p:cNvSpPr/>
          <p:nvPr/>
        </p:nvSpPr>
        <p:spPr>
          <a:xfrm>
            <a:off x="781098" y="7121561"/>
            <a:ext cx="5994400" cy="1287145"/>
          </a:xfrm>
          <a:custGeom>
            <a:avLst/>
            <a:gdLst/>
            <a:ahLst/>
            <a:cxnLst/>
            <a:rect l="l" t="t" r="r" b="b"/>
            <a:pathLst>
              <a:path w="5994400" h="1287145">
                <a:moveTo>
                  <a:pt x="5946660" y="1286530"/>
                </a:moveTo>
                <a:lnTo>
                  <a:pt x="47649" y="1286530"/>
                </a:lnTo>
                <a:lnTo>
                  <a:pt x="38141" y="1285661"/>
                </a:lnTo>
                <a:lnTo>
                  <a:pt x="3488" y="1257185"/>
                </a:lnTo>
                <a:lnTo>
                  <a:pt x="0" y="1238890"/>
                </a:lnTo>
                <a:lnTo>
                  <a:pt x="15" y="47503"/>
                </a:lnTo>
                <a:lnTo>
                  <a:pt x="21295" y="7856"/>
                </a:lnTo>
                <a:lnTo>
                  <a:pt x="47649" y="0"/>
                </a:lnTo>
                <a:lnTo>
                  <a:pt x="5946660" y="0"/>
                </a:lnTo>
                <a:lnTo>
                  <a:pt x="5956157" y="873"/>
                </a:lnTo>
                <a:lnTo>
                  <a:pt x="5964940" y="3493"/>
                </a:lnTo>
                <a:lnTo>
                  <a:pt x="5973003" y="7856"/>
                </a:lnTo>
                <a:lnTo>
                  <a:pt x="5974839" y="9384"/>
                </a:lnTo>
                <a:lnTo>
                  <a:pt x="42594" y="9384"/>
                </a:lnTo>
                <a:lnTo>
                  <a:pt x="37731" y="10337"/>
                </a:lnTo>
                <a:lnTo>
                  <a:pt x="10497" y="37592"/>
                </a:lnTo>
                <a:lnTo>
                  <a:pt x="9529" y="42452"/>
                </a:lnTo>
                <a:lnTo>
                  <a:pt x="9529" y="1243788"/>
                </a:lnTo>
                <a:lnTo>
                  <a:pt x="33061" y="1273903"/>
                </a:lnTo>
                <a:lnTo>
                  <a:pt x="37731" y="1275904"/>
                </a:lnTo>
                <a:lnTo>
                  <a:pt x="42594" y="1276857"/>
                </a:lnTo>
                <a:lnTo>
                  <a:pt x="5975219" y="1276857"/>
                </a:lnTo>
                <a:lnTo>
                  <a:pt x="5973003" y="1278699"/>
                </a:lnTo>
                <a:lnTo>
                  <a:pt x="5964940" y="1283051"/>
                </a:lnTo>
                <a:lnTo>
                  <a:pt x="5956157" y="1285661"/>
                </a:lnTo>
                <a:lnTo>
                  <a:pt x="5946660" y="1286530"/>
                </a:lnTo>
                <a:close/>
              </a:path>
              <a:path w="5994400" h="1287145">
                <a:moveTo>
                  <a:pt x="5975219" y="1276857"/>
                </a:moveTo>
                <a:lnTo>
                  <a:pt x="5951693" y="1276857"/>
                </a:lnTo>
                <a:lnTo>
                  <a:pt x="5956563" y="1275904"/>
                </a:lnTo>
                <a:lnTo>
                  <a:pt x="5961232" y="1273903"/>
                </a:lnTo>
                <a:lnTo>
                  <a:pt x="5984762" y="1243788"/>
                </a:lnTo>
                <a:lnTo>
                  <a:pt x="5984762" y="42452"/>
                </a:lnTo>
                <a:lnTo>
                  <a:pt x="5961232" y="12243"/>
                </a:lnTo>
                <a:lnTo>
                  <a:pt x="5951693" y="9384"/>
                </a:lnTo>
                <a:lnTo>
                  <a:pt x="5974839" y="9384"/>
                </a:lnTo>
                <a:lnTo>
                  <a:pt x="5994285" y="47503"/>
                </a:lnTo>
                <a:lnTo>
                  <a:pt x="5994300" y="1238890"/>
                </a:lnTo>
                <a:lnTo>
                  <a:pt x="5993426" y="1248400"/>
                </a:lnTo>
                <a:lnTo>
                  <a:pt x="5990806" y="1257185"/>
                </a:lnTo>
                <a:lnTo>
                  <a:pt x="5986443" y="1265250"/>
                </a:lnTo>
                <a:lnTo>
                  <a:pt x="5980340" y="1272600"/>
                </a:lnTo>
                <a:lnTo>
                  <a:pt x="5975219" y="1276857"/>
                </a:lnTo>
                <a:close/>
              </a:path>
            </a:pathLst>
          </a:custGeom>
          <a:solidFill>
            <a:srgbClr val="000000">
              <a:alpha val="50199"/>
            </a:srgbClr>
          </a:solidFill>
        </p:spPr>
        <p:txBody>
          <a:bodyPr wrap="square" lIns="0" tIns="0" rIns="0" bIns="0" rtlCol="0"/>
          <a:lstStyle/>
          <a:p/>
        </p:txBody>
      </p:sp>
      <p:sp>
        <p:nvSpPr>
          <p:cNvPr id="10" name="object 10"/>
          <p:cNvSpPr/>
          <p:nvPr/>
        </p:nvSpPr>
        <p:spPr>
          <a:xfrm>
            <a:off x="857337" y="732630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1" name="object 11"/>
          <p:cNvSpPr/>
          <p:nvPr/>
        </p:nvSpPr>
        <p:spPr>
          <a:xfrm>
            <a:off x="781107" y="8455762"/>
            <a:ext cx="5994400" cy="1343660"/>
          </a:xfrm>
          <a:custGeom>
            <a:avLst/>
            <a:gdLst/>
            <a:ahLst/>
            <a:cxnLst/>
            <a:rect l="l" t="t" r="r" b="b"/>
            <a:pathLst>
              <a:path w="5994400" h="1343659">
                <a:moveTo>
                  <a:pt x="5948417" y="1343548"/>
                </a:moveTo>
                <a:lnTo>
                  <a:pt x="45873" y="1343548"/>
                </a:lnTo>
                <a:lnTo>
                  <a:pt x="38133" y="1342836"/>
                </a:lnTo>
                <a:lnTo>
                  <a:pt x="3480" y="1314350"/>
                </a:lnTo>
                <a:lnTo>
                  <a:pt x="0" y="47549"/>
                </a:lnTo>
                <a:lnTo>
                  <a:pt x="863" y="38130"/>
                </a:lnTo>
                <a:lnTo>
                  <a:pt x="29348" y="3482"/>
                </a:lnTo>
                <a:lnTo>
                  <a:pt x="47641" y="0"/>
                </a:lnTo>
                <a:lnTo>
                  <a:pt x="5946651" y="0"/>
                </a:lnTo>
                <a:lnTo>
                  <a:pt x="5986435" y="21292"/>
                </a:lnTo>
                <a:lnTo>
                  <a:pt x="5994283" y="47549"/>
                </a:lnTo>
                <a:lnTo>
                  <a:pt x="5994283" y="1296161"/>
                </a:lnTo>
                <a:lnTo>
                  <a:pt x="5972995" y="1335854"/>
                </a:lnTo>
                <a:lnTo>
                  <a:pt x="5948417" y="1343548"/>
                </a:lnTo>
                <a:close/>
              </a:path>
            </a:pathLst>
          </a:custGeom>
          <a:solidFill>
            <a:srgbClr val="0753BF">
              <a:alpha val="3138"/>
            </a:srgbClr>
          </a:solidFill>
        </p:spPr>
        <p:txBody>
          <a:bodyPr wrap="square" lIns="0" tIns="0" rIns="0" bIns="0" rtlCol="0"/>
          <a:lstStyle/>
          <a:p/>
        </p:txBody>
      </p:sp>
      <p:sp>
        <p:nvSpPr>
          <p:cNvPr id="12" name="object 12"/>
          <p:cNvSpPr/>
          <p:nvPr/>
        </p:nvSpPr>
        <p:spPr>
          <a:xfrm>
            <a:off x="781098" y="8455762"/>
            <a:ext cx="5994400" cy="1344295"/>
          </a:xfrm>
          <a:custGeom>
            <a:avLst/>
            <a:gdLst/>
            <a:ahLst/>
            <a:cxnLst/>
            <a:rect l="l" t="t" r="r" b="b"/>
            <a:pathLst>
              <a:path w="5994400" h="1344295">
                <a:moveTo>
                  <a:pt x="5946660" y="1343710"/>
                </a:moveTo>
                <a:lnTo>
                  <a:pt x="47649" y="1343710"/>
                </a:lnTo>
                <a:lnTo>
                  <a:pt x="38141" y="1342836"/>
                </a:lnTo>
                <a:lnTo>
                  <a:pt x="3488" y="1314350"/>
                </a:lnTo>
                <a:lnTo>
                  <a:pt x="0" y="1296070"/>
                </a:lnTo>
                <a:lnTo>
                  <a:pt x="14" y="47485"/>
                </a:lnTo>
                <a:lnTo>
                  <a:pt x="21295" y="7843"/>
                </a:lnTo>
                <a:lnTo>
                  <a:pt x="47649" y="0"/>
                </a:lnTo>
                <a:lnTo>
                  <a:pt x="5946660" y="0"/>
                </a:lnTo>
                <a:lnTo>
                  <a:pt x="5956157" y="869"/>
                </a:lnTo>
                <a:lnTo>
                  <a:pt x="5964940" y="3482"/>
                </a:lnTo>
                <a:lnTo>
                  <a:pt x="5973003" y="7843"/>
                </a:lnTo>
                <a:lnTo>
                  <a:pt x="5974829" y="9365"/>
                </a:lnTo>
                <a:lnTo>
                  <a:pt x="42594" y="9365"/>
                </a:lnTo>
                <a:lnTo>
                  <a:pt x="37731" y="10318"/>
                </a:lnTo>
                <a:lnTo>
                  <a:pt x="10497" y="37574"/>
                </a:lnTo>
                <a:lnTo>
                  <a:pt x="9529" y="42434"/>
                </a:lnTo>
                <a:lnTo>
                  <a:pt x="9529" y="1300949"/>
                </a:lnTo>
                <a:lnTo>
                  <a:pt x="33061" y="1331064"/>
                </a:lnTo>
                <a:lnTo>
                  <a:pt x="37731" y="1333065"/>
                </a:lnTo>
                <a:lnTo>
                  <a:pt x="42594" y="1334018"/>
                </a:lnTo>
                <a:lnTo>
                  <a:pt x="5975210" y="1334018"/>
                </a:lnTo>
                <a:lnTo>
                  <a:pt x="5973003" y="1335854"/>
                </a:lnTo>
                <a:lnTo>
                  <a:pt x="5964940" y="1340217"/>
                </a:lnTo>
                <a:lnTo>
                  <a:pt x="5956157" y="1342836"/>
                </a:lnTo>
                <a:lnTo>
                  <a:pt x="5946660" y="1343710"/>
                </a:lnTo>
                <a:close/>
              </a:path>
              <a:path w="5994400" h="1344295">
                <a:moveTo>
                  <a:pt x="5975210" y="1334018"/>
                </a:moveTo>
                <a:lnTo>
                  <a:pt x="5951693" y="1334018"/>
                </a:lnTo>
                <a:lnTo>
                  <a:pt x="5956563" y="1333065"/>
                </a:lnTo>
                <a:lnTo>
                  <a:pt x="5961232" y="1331064"/>
                </a:lnTo>
                <a:lnTo>
                  <a:pt x="5984762" y="1300949"/>
                </a:lnTo>
                <a:lnTo>
                  <a:pt x="5984762" y="42434"/>
                </a:lnTo>
                <a:lnTo>
                  <a:pt x="5961232" y="12224"/>
                </a:lnTo>
                <a:lnTo>
                  <a:pt x="5951693" y="9365"/>
                </a:lnTo>
                <a:lnTo>
                  <a:pt x="5974829" y="9365"/>
                </a:lnTo>
                <a:lnTo>
                  <a:pt x="5994286" y="47485"/>
                </a:lnTo>
                <a:lnTo>
                  <a:pt x="5994300" y="1296070"/>
                </a:lnTo>
                <a:lnTo>
                  <a:pt x="5993426" y="1305567"/>
                </a:lnTo>
                <a:lnTo>
                  <a:pt x="5990806" y="1314350"/>
                </a:lnTo>
                <a:lnTo>
                  <a:pt x="5986443" y="1322413"/>
                </a:lnTo>
                <a:lnTo>
                  <a:pt x="5980340" y="1329750"/>
                </a:lnTo>
                <a:lnTo>
                  <a:pt x="5975210" y="1334018"/>
                </a:lnTo>
                <a:close/>
              </a:path>
            </a:pathLst>
          </a:custGeom>
          <a:solidFill>
            <a:srgbClr val="000000">
              <a:alpha val="50199"/>
            </a:srgbClr>
          </a:solidFill>
        </p:spPr>
        <p:txBody>
          <a:bodyPr wrap="square" lIns="0" tIns="0" rIns="0" bIns="0" rtlCol="0"/>
          <a:lstStyle/>
          <a:p/>
        </p:txBody>
      </p:sp>
      <p:sp>
        <p:nvSpPr>
          <p:cNvPr id="13" name="object 13"/>
          <p:cNvSpPr/>
          <p:nvPr/>
        </p:nvSpPr>
        <p:spPr>
          <a:xfrm>
            <a:off x="857337" y="866049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4" name="object 14"/>
          <p:cNvSpPr/>
          <p:nvPr/>
        </p:nvSpPr>
        <p:spPr>
          <a:xfrm>
            <a:off x="781098" y="9847113"/>
            <a:ext cx="5994400" cy="266700"/>
          </a:xfrm>
          <a:custGeom>
            <a:avLst/>
            <a:gdLst/>
            <a:ahLst/>
            <a:cxnLst/>
            <a:rect l="l" t="t" r="r" b="b"/>
            <a:pathLst>
              <a:path w="5994400" h="266700">
                <a:moveTo>
                  <a:pt x="5994292" y="266151"/>
                </a:moveTo>
                <a:lnTo>
                  <a:pt x="0" y="266151"/>
                </a:lnTo>
                <a:lnTo>
                  <a:pt x="8" y="47579"/>
                </a:lnTo>
                <a:lnTo>
                  <a:pt x="21295" y="7856"/>
                </a:lnTo>
                <a:lnTo>
                  <a:pt x="47649" y="0"/>
                </a:lnTo>
                <a:lnTo>
                  <a:pt x="5946660" y="0"/>
                </a:lnTo>
                <a:lnTo>
                  <a:pt x="5986443" y="21297"/>
                </a:lnTo>
                <a:lnTo>
                  <a:pt x="5994292" y="47579"/>
                </a:lnTo>
                <a:lnTo>
                  <a:pt x="5994292" y="266151"/>
                </a:lnTo>
                <a:close/>
              </a:path>
            </a:pathLst>
          </a:custGeom>
          <a:solidFill>
            <a:srgbClr val="560475">
              <a:alpha val="3138"/>
            </a:srgbClr>
          </a:solidFill>
        </p:spPr>
        <p:txBody>
          <a:bodyPr wrap="square" lIns="0" tIns="0" rIns="0" bIns="0" rtlCol="0"/>
          <a:lstStyle/>
          <a:p/>
        </p:txBody>
      </p:sp>
      <p:sp>
        <p:nvSpPr>
          <p:cNvPr id="15" name="object 15"/>
          <p:cNvSpPr/>
          <p:nvPr/>
        </p:nvSpPr>
        <p:spPr>
          <a:xfrm>
            <a:off x="781098" y="9847113"/>
            <a:ext cx="5994400" cy="266700"/>
          </a:xfrm>
          <a:custGeom>
            <a:avLst/>
            <a:gdLst/>
            <a:ahLst/>
            <a:cxnLst/>
            <a:rect l="l" t="t" r="r" b="b"/>
            <a:pathLst>
              <a:path w="5994400" h="266700">
                <a:moveTo>
                  <a:pt x="9529" y="266151"/>
                </a:moveTo>
                <a:lnTo>
                  <a:pt x="0" y="266151"/>
                </a:lnTo>
                <a:lnTo>
                  <a:pt x="0" y="47670"/>
                </a:lnTo>
                <a:lnTo>
                  <a:pt x="21295" y="7856"/>
                </a:lnTo>
                <a:lnTo>
                  <a:pt x="47649" y="0"/>
                </a:lnTo>
                <a:lnTo>
                  <a:pt x="5946660" y="0"/>
                </a:lnTo>
                <a:lnTo>
                  <a:pt x="5956157" y="873"/>
                </a:lnTo>
                <a:lnTo>
                  <a:pt x="5964940" y="3493"/>
                </a:lnTo>
                <a:lnTo>
                  <a:pt x="5973003" y="7856"/>
                </a:lnTo>
                <a:lnTo>
                  <a:pt x="5974830" y="9376"/>
                </a:lnTo>
                <a:lnTo>
                  <a:pt x="42594" y="9376"/>
                </a:lnTo>
                <a:lnTo>
                  <a:pt x="37731" y="10329"/>
                </a:lnTo>
                <a:lnTo>
                  <a:pt x="10497" y="37585"/>
                </a:lnTo>
                <a:lnTo>
                  <a:pt x="9529" y="42445"/>
                </a:lnTo>
                <a:lnTo>
                  <a:pt x="9529" y="266151"/>
                </a:lnTo>
                <a:close/>
              </a:path>
              <a:path w="5994400" h="266700">
                <a:moveTo>
                  <a:pt x="5994300" y="266151"/>
                </a:moveTo>
                <a:lnTo>
                  <a:pt x="5984762" y="266151"/>
                </a:lnTo>
                <a:lnTo>
                  <a:pt x="5984762" y="42445"/>
                </a:lnTo>
                <a:lnTo>
                  <a:pt x="5983790" y="37585"/>
                </a:lnTo>
                <a:lnTo>
                  <a:pt x="5956563" y="10329"/>
                </a:lnTo>
                <a:lnTo>
                  <a:pt x="5951693" y="9376"/>
                </a:lnTo>
                <a:lnTo>
                  <a:pt x="5974830" y="9376"/>
                </a:lnTo>
                <a:lnTo>
                  <a:pt x="5994300" y="47670"/>
                </a:lnTo>
                <a:lnTo>
                  <a:pt x="5994300" y="266151"/>
                </a:lnTo>
                <a:close/>
              </a:path>
            </a:pathLst>
          </a:custGeom>
          <a:solidFill>
            <a:srgbClr val="000000">
              <a:alpha val="50199"/>
            </a:srgbClr>
          </a:solidFill>
        </p:spPr>
        <p:txBody>
          <a:bodyPr wrap="square" lIns="0" tIns="0" rIns="0" bIns="0" rtlCol="0"/>
          <a:lstStyle/>
          <a:p/>
        </p:txBody>
      </p:sp>
      <p:sp>
        <p:nvSpPr>
          <p:cNvPr id="16" name="object 16"/>
          <p:cNvSpPr/>
          <p:nvPr/>
        </p:nvSpPr>
        <p:spPr>
          <a:xfrm>
            <a:off x="857337" y="10051853"/>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7" name="object 17"/>
          <p:cNvSpPr/>
          <p:nvPr/>
        </p:nvSpPr>
        <p:spPr>
          <a:xfrm>
            <a:off x="990130" y="1193989"/>
            <a:ext cx="5637704" cy="1916144"/>
          </a:xfrm>
          <a:prstGeom prst="rect">
            <a:avLst/>
          </a:prstGeom>
          <a:blipFill>
            <a:blip r:embed="rId2" cstate="print"/>
            <a:stretch>
              <a:fillRect/>
            </a:stretch>
          </a:blipFill>
        </p:spPr>
        <p:txBody>
          <a:bodyPr wrap="square" lIns="0" tIns="0" rIns="0" bIns="0" rtlCol="0"/>
          <a:lstStyle/>
          <a:p/>
        </p:txBody>
      </p:sp>
      <p:sp>
        <p:nvSpPr>
          <p:cNvPr id="18" name="object 18"/>
          <p:cNvSpPr txBox="1"/>
          <p:nvPr/>
        </p:nvSpPr>
        <p:spPr>
          <a:xfrm>
            <a:off x="848360" y="5406683"/>
            <a:ext cx="432434" cy="387985"/>
          </a:xfrm>
          <a:prstGeom prst="rect">
            <a:avLst/>
          </a:prstGeom>
        </p:spPr>
        <p:txBody>
          <a:bodyPr wrap="square" lIns="0" tIns="56515" rIns="0" bIns="0" rtlCol="0" vert="horz">
            <a:spAutoFit/>
          </a:bodyPr>
          <a:lstStyle/>
          <a:p>
            <a:pPr marL="12700">
              <a:lnSpc>
                <a:spcPct val="100000"/>
              </a:lnSpc>
              <a:spcBef>
                <a:spcPts val="445"/>
              </a:spcBef>
            </a:pPr>
            <a:r>
              <a:rPr dirty="0" sz="900">
                <a:latin typeface="Liberation Serif"/>
                <a:cs typeface="Liberation Serif"/>
              </a:rPr>
              <a:t>infinite.</a:t>
            </a:r>
            <a:endParaRPr sz="900">
              <a:latin typeface="Liberation Serif"/>
              <a:cs typeface="Liberation Serif"/>
            </a:endParaRPr>
          </a:p>
          <a:p>
            <a:pPr marL="12700">
              <a:lnSpc>
                <a:spcPct val="100000"/>
              </a:lnSpc>
              <a:spcBef>
                <a:spcPts val="345"/>
              </a:spcBef>
            </a:pPr>
            <a:r>
              <a:rPr dirty="0" sz="900" b="1">
                <a:latin typeface="Liberation Serif"/>
                <a:cs typeface="Liberation Serif"/>
              </a:rPr>
              <a:t>Solution</a:t>
            </a:r>
            <a:endParaRPr sz="900">
              <a:latin typeface="Liberation Serif"/>
              <a:cs typeface="Liberation Serif"/>
            </a:endParaRPr>
          </a:p>
        </p:txBody>
      </p:sp>
      <p:sp>
        <p:nvSpPr>
          <p:cNvPr id="19" name="object 19"/>
          <p:cNvSpPr txBox="1"/>
          <p:nvPr/>
        </p:nvSpPr>
        <p:spPr>
          <a:xfrm>
            <a:off x="848360" y="8818378"/>
            <a:ext cx="1340485" cy="407034"/>
          </a:xfrm>
          <a:prstGeom prst="rect">
            <a:avLst/>
          </a:prstGeom>
        </p:spPr>
        <p:txBody>
          <a:bodyPr wrap="square" lIns="0" tIns="66040" rIns="0" bIns="0" rtlCol="0" vert="horz">
            <a:spAutoFit/>
          </a:bodyPr>
          <a:lstStyle/>
          <a:p>
            <a:pPr marL="12700">
              <a:lnSpc>
                <a:spcPct val="100000"/>
              </a:lnSpc>
              <a:spcBef>
                <a:spcPts val="520"/>
              </a:spcBef>
            </a:pPr>
            <a:r>
              <a:rPr dirty="0" sz="900">
                <a:latin typeface="Liberation Serif"/>
                <a:cs typeface="Liberation Serif"/>
              </a:rPr>
              <a:t>removable, jump, or</a:t>
            </a:r>
            <a:r>
              <a:rPr dirty="0" sz="900" spc="-90">
                <a:latin typeface="Liberation Serif"/>
                <a:cs typeface="Liberation Serif"/>
              </a:rPr>
              <a:t> </a:t>
            </a:r>
            <a:r>
              <a:rPr dirty="0" sz="900">
                <a:latin typeface="Liberation Serif"/>
                <a:cs typeface="Liberation Serif"/>
              </a:rPr>
              <a:t>infinite.</a:t>
            </a:r>
            <a:endParaRPr sz="900">
              <a:latin typeface="Liberation Serif"/>
              <a:cs typeface="Liberation Serif"/>
            </a:endParaRPr>
          </a:p>
          <a:p>
            <a:pPr marL="12700">
              <a:lnSpc>
                <a:spcPct val="100000"/>
              </a:lnSpc>
              <a:spcBef>
                <a:spcPts val="420"/>
              </a:spcBef>
            </a:pPr>
            <a:r>
              <a:rPr dirty="0" sz="900" b="1">
                <a:latin typeface="Liberation Serif"/>
                <a:cs typeface="Liberation Serif"/>
              </a:rPr>
              <a:t>Solution</a:t>
            </a:r>
            <a:endParaRPr sz="900">
              <a:latin typeface="Liberation Serif"/>
              <a:cs typeface="Liberation Serif"/>
            </a:endParaRPr>
          </a:p>
        </p:txBody>
      </p:sp>
      <p:sp>
        <p:nvSpPr>
          <p:cNvPr id="20" name="object 20"/>
          <p:cNvSpPr txBox="1"/>
          <p:nvPr/>
        </p:nvSpPr>
        <p:spPr>
          <a:xfrm>
            <a:off x="772121" y="806817"/>
            <a:ext cx="6006465" cy="346710"/>
          </a:xfrm>
          <a:prstGeom prst="rect">
            <a:avLst/>
          </a:prstGeom>
        </p:spPr>
        <p:txBody>
          <a:bodyPr wrap="square" lIns="0" tIns="13335" rIns="0" bIns="0" rtlCol="0" vert="horz">
            <a:spAutoFit/>
          </a:bodyPr>
          <a:lstStyle/>
          <a:p>
            <a:pPr marL="12700" marR="5080">
              <a:lnSpc>
                <a:spcPct val="107200"/>
              </a:lnSpc>
              <a:spcBef>
                <a:spcPts val="105"/>
              </a:spcBef>
            </a:pPr>
            <a:r>
              <a:rPr dirty="0" sz="900">
                <a:latin typeface="Liberation Serif"/>
                <a:cs typeface="Liberation Serif"/>
              </a:rPr>
              <a:t>vertical asymptote. Figure </a:t>
            </a:r>
            <a:r>
              <a:rPr dirty="0" sz="1050" spc="-110">
                <a:latin typeface="DejaVu Sans"/>
                <a:cs typeface="DejaVu Sans"/>
              </a:rPr>
              <a:t>2.5.5 </a:t>
            </a:r>
            <a:r>
              <a:rPr dirty="0" sz="900">
                <a:latin typeface="Liberation Serif"/>
                <a:cs typeface="Liberation Serif"/>
              </a:rPr>
              <a:t>illustrates the </a:t>
            </a:r>
            <a:r>
              <a:rPr dirty="0" sz="900" spc="-5">
                <a:latin typeface="Liberation Serif"/>
                <a:cs typeface="Liberation Serif"/>
              </a:rPr>
              <a:t>differences </a:t>
            </a:r>
            <a:r>
              <a:rPr dirty="0" sz="900">
                <a:latin typeface="Liberation Serif"/>
                <a:cs typeface="Liberation Serif"/>
              </a:rPr>
              <a:t>in these types of discontinuities. Although these terms provide a handy  way of describing three common types of discontinuities, keep in mind that not all discontinuities fit neatly into these</a:t>
            </a:r>
            <a:r>
              <a:rPr dirty="0" sz="900" spc="-90">
                <a:latin typeface="Liberation Serif"/>
                <a:cs typeface="Liberation Serif"/>
              </a:rPr>
              <a:t> </a:t>
            </a:r>
            <a:r>
              <a:rPr dirty="0" sz="900">
                <a:latin typeface="Liberation Serif"/>
                <a:cs typeface="Liberation Serif"/>
              </a:rPr>
              <a:t>categories.</a:t>
            </a:r>
            <a:endParaRPr sz="900">
              <a:latin typeface="Liberation Serif"/>
              <a:cs typeface="Liberation Serif"/>
            </a:endParaRPr>
          </a:p>
        </p:txBody>
      </p:sp>
      <p:sp>
        <p:nvSpPr>
          <p:cNvPr id="21" name="object 21"/>
          <p:cNvSpPr txBox="1"/>
          <p:nvPr/>
        </p:nvSpPr>
        <p:spPr>
          <a:xfrm>
            <a:off x="772121" y="3095896"/>
            <a:ext cx="5933440" cy="2116455"/>
          </a:xfrm>
          <a:prstGeom prst="rect">
            <a:avLst/>
          </a:prstGeom>
        </p:spPr>
        <p:txBody>
          <a:bodyPr wrap="square" lIns="0" tIns="41910" rIns="0" bIns="0" rtlCol="0" vert="horz">
            <a:spAutoFit/>
          </a:bodyPr>
          <a:lstStyle/>
          <a:p>
            <a:pPr algn="ctr" marL="78740">
              <a:lnSpc>
                <a:spcPct val="100000"/>
              </a:lnSpc>
              <a:spcBef>
                <a:spcPts val="330"/>
              </a:spcBef>
            </a:pPr>
            <a:r>
              <a:rPr dirty="0" sz="800">
                <a:latin typeface="Liberation Serif"/>
                <a:cs typeface="Liberation Serif"/>
              </a:rPr>
              <a:t>Figure </a:t>
            </a:r>
            <a:r>
              <a:rPr dirty="0" sz="900" spc="-85">
                <a:latin typeface="DejaVu Sans"/>
                <a:cs typeface="DejaVu Sans"/>
              </a:rPr>
              <a:t>2.5.5</a:t>
            </a:r>
            <a:r>
              <a:rPr dirty="0" sz="800" spc="-85">
                <a:latin typeface="Liberation Serif"/>
                <a:cs typeface="Liberation Serif"/>
              </a:rPr>
              <a:t>: </a:t>
            </a:r>
            <a:r>
              <a:rPr dirty="0" sz="800" spc="-5">
                <a:latin typeface="Liberation Serif"/>
                <a:cs typeface="Liberation Serif"/>
              </a:rPr>
              <a:t>Discontinuities </a:t>
            </a:r>
            <a:r>
              <a:rPr dirty="0" sz="800">
                <a:latin typeface="Liberation Serif"/>
                <a:cs typeface="Liberation Serif"/>
              </a:rPr>
              <a:t>are </a:t>
            </a:r>
            <a:r>
              <a:rPr dirty="0" sz="800" spc="-5">
                <a:latin typeface="Liberation Serif"/>
                <a:cs typeface="Liberation Serif"/>
              </a:rPr>
              <a:t>classified </a:t>
            </a:r>
            <a:r>
              <a:rPr dirty="0" sz="800">
                <a:latin typeface="Liberation Serif"/>
                <a:cs typeface="Liberation Serif"/>
              </a:rPr>
              <a:t>as (a) removable, (b) jump, or (c)</a:t>
            </a:r>
            <a:r>
              <a:rPr dirty="0" sz="800" spc="-5">
                <a:latin typeface="Liberation Serif"/>
                <a:cs typeface="Liberation Serif"/>
              </a:rPr>
              <a:t> infinite.</a:t>
            </a:r>
            <a:endParaRPr sz="800">
              <a:latin typeface="Liberation Serif"/>
              <a:cs typeface="Liberation Serif"/>
            </a:endParaRPr>
          </a:p>
          <a:p>
            <a:pPr algn="ctr" marR="3184525">
              <a:lnSpc>
                <a:spcPct val="100000"/>
              </a:lnSpc>
              <a:spcBef>
                <a:spcPts val="195"/>
              </a:spcBef>
            </a:pPr>
            <a:r>
              <a:rPr dirty="0" sz="900">
                <a:latin typeface="Liberation Serif"/>
                <a:cs typeface="Liberation Serif"/>
              </a:rPr>
              <a:t>These three discontinuities are formally defined as</a:t>
            </a:r>
            <a:r>
              <a:rPr dirty="0" sz="900" spc="-95">
                <a:latin typeface="Liberation Serif"/>
                <a:cs typeface="Liberation Serif"/>
              </a:rPr>
              <a:t> </a:t>
            </a:r>
            <a:r>
              <a:rPr dirty="0" sz="900">
                <a:latin typeface="Liberation Serif"/>
                <a:cs typeface="Liberation Serif"/>
              </a:rPr>
              <a:t>follows:</a:t>
            </a:r>
            <a:endParaRPr sz="900">
              <a:latin typeface="Liberation Serif"/>
              <a:cs typeface="Liberation Serif"/>
            </a:endParaRPr>
          </a:p>
          <a:p>
            <a:pPr algn="just" marL="88900">
              <a:lnSpc>
                <a:spcPct val="100000"/>
              </a:lnSpc>
              <a:spcBef>
                <a:spcPts val="645"/>
              </a:spcBef>
            </a:pPr>
            <a:r>
              <a:rPr dirty="0" sz="1050" spc="5">
                <a:solidFill>
                  <a:srgbClr val="2E4E4E"/>
                </a:solidFill>
                <a:latin typeface="Liberation Sans"/>
                <a:cs typeface="Liberation Sans"/>
              </a:rPr>
              <a:t>Definition</a:t>
            </a:r>
            <a:endParaRPr sz="1050">
              <a:latin typeface="Liberation Sans"/>
              <a:cs typeface="Liberation Sans"/>
            </a:endParaRPr>
          </a:p>
          <a:p>
            <a:pPr algn="just" marL="88900">
              <a:lnSpc>
                <a:spcPct val="100000"/>
              </a:lnSpc>
              <a:spcBef>
                <a:spcPts val="390"/>
              </a:spcBef>
            </a:pPr>
            <a:r>
              <a:rPr dirty="0" sz="900">
                <a:latin typeface="Liberation Serif"/>
                <a:cs typeface="Liberation Serif"/>
              </a:rPr>
              <a:t>If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discontinuous at a,</a:t>
            </a:r>
            <a:r>
              <a:rPr dirty="0" sz="900" spc="-105">
                <a:latin typeface="Liberation Serif"/>
                <a:cs typeface="Liberation Serif"/>
              </a:rPr>
              <a:t> </a:t>
            </a:r>
            <a:r>
              <a:rPr dirty="0" sz="900">
                <a:latin typeface="Liberation Serif"/>
                <a:cs typeface="Liberation Serif"/>
              </a:rPr>
              <a:t>then</a:t>
            </a:r>
            <a:endParaRPr sz="900">
              <a:latin typeface="Liberation Serif"/>
              <a:cs typeface="Liberation Serif"/>
            </a:endParaRPr>
          </a:p>
          <a:p>
            <a:pPr algn="just" marL="88900">
              <a:lnSpc>
                <a:spcPts val="1230"/>
              </a:lnSpc>
              <a:spcBef>
                <a:spcPts val="244"/>
              </a:spcBef>
              <a:buFont typeface="Liberation Serif"/>
              <a:buAutoNum type="arabicPeriod"/>
              <a:tabLst>
                <a:tab pos="203835" algn="l"/>
              </a:tabLst>
            </a:pPr>
            <a:r>
              <a:rPr dirty="0" sz="900" spc="235" i="1">
                <a:latin typeface="Arial"/>
                <a:cs typeface="Arial"/>
              </a:rPr>
              <a:t>f</a:t>
            </a:r>
            <a:r>
              <a:rPr dirty="0" sz="900" spc="55" i="1">
                <a:latin typeface="Arial"/>
                <a:cs typeface="Arial"/>
              </a:rPr>
              <a:t> </a:t>
            </a:r>
            <a:r>
              <a:rPr dirty="0" sz="900">
                <a:latin typeface="Liberation Serif"/>
                <a:cs typeface="Liberation Serif"/>
              </a:rPr>
              <a:t>has a</a:t>
            </a:r>
            <a:r>
              <a:rPr dirty="0" sz="900" spc="-5">
                <a:latin typeface="Liberation Serif"/>
                <a:cs typeface="Liberation Serif"/>
              </a:rPr>
              <a:t> </a:t>
            </a:r>
            <a:r>
              <a:rPr dirty="0" sz="900" spc="-5" b="1">
                <a:latin typeface="Liberation Serif"/>
                <a:cs typeface="Liberation Serif"/>
              </a:rPr>
              <a:t>removable</a:t>
            </a:r>
            <a:r>
              <a:rPr dirty="0" sz="900" b="1">
                <a:latin typeface="Liberation Serif"/>
                <a:cs typeface="Liberation Serif"/>
              </a:rPr>
              <a:t> discontinuity</a:t>
            </a:r>
            <a:r>
              <a:rPr dirty="0" sz="900" spc="15" b="1">
                <a:latin typeface="Liberation Serif"/>
                <a:cs typeface="Liberation Serif"/>
              </a:rPr>
              <a:t> </a:t>
            </a:r>
            <a:r>
              <a:rPr dirty="0" sz="900">
                <a:latin typeface="Liberation Serif"/>
                <a:cs typeface="Liberation Serif"/>
              </a:rPr>
              <a:t>at</a:t>
            </a:r>
            <a:r>
              <a:rPr dirty="0" sz="900" spc="15">
                <a:latin typeface="Liberation Serif"/>
                <a:cs typeface="Liberation Serif"/>
              </a:rPr>
              <a:t> </a:t>
            </a:r>
            <a:r>
              <a:rPr dirty="0" sz="900">
                <a:latin typeface="Liberation Serif"/>
                <a:cs typeface="Liberation Serif"/>
              </a:rPr>
              <a:t>a</a:t>
            </a:r>
            <a:r>
              <a:rPr dirty="0" sz="900" spc="15">
                <a:latin typeface="Liberation Serif"/>
                <a:cs typeface="Liberation Serif"/>
              </a:rPr>
              <a:t> </a:t>
            </a:r>
            <a:r>
              <a:rPr dirty="0" sz="900">
                <a:latin typeface="Liberation Serif"/>
                <a:cs typeface="Liberation Serif"/>
              </a:rPr>
              <a:t>if</a:t>
            </a:r>
            <a:r>
              <a:rPr dirty="0" sz="900" spc="15">
                <a:latin typeface="Liberation Serif"/>
                <a:cs typeface="Liberation Serif"/>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50">
                <a:latin typeface="DejaVu Sans"/>
                <a:cs typeface="DejaVu Sans"/>
              </a:rPr>
              <a:t> </a:t>
            </a:r>
            <a:r>
              <a:rPr dirty="0" sz="900">
                <a:latin typeface="Liberation Serif"/>
                <a:cs typeface="Liberation Serif"/>
              </a:rPr>
              <a:t>exists.</a:t>
            </a:r>
            <a:r>
              <a:rPr dirty="0" sz="900" spc="10">
                <a:latin typeface="Liberation Serif"/>
                <a:cs typeface="Liberation Serif"/>
              </a:rPr>
              <a:t> </a:t>
            </a:r>
            <a:r>
              <a:rPr dirty="0" sz="900">
                <a:latin typeface="Liberation Serif"/>
                <a:cs typeface="Liberation Serif"/>
              </a:rPr>
              <a:t>(Note:</a:t>
            </a:r>
            <a:r>
              <a:rPr dirty="0" sz="900" spc="10">
                <a:latin typeface="Liberation Serif"/>
                <a:cs typeface="Liberation Serif"/>
              </a:rPr>
              <a:t> </a:t>
            </a:r>
            <a:r>
              <a:rPr dirty="0" sz="900">
                <a:latin typeface="Liberation Serif"/>
                <a:cs typeface="Liberation Serif"/>
              </a:rPr>
              <a:t>When</a:t>
            </a:r>
            <a:r>
              <a:rPr dirty="0" sz="900" spc="10">
                <a:latin typeface="Liberation Serif"/>
                <a:cs typeface="Liberation Serif"/>
              </a:rPr>
              <a:t> </a:t>
            </a:r>
            <a:r>
              <a:rPr dirty="0" sz="900">
                <a:latin typeface="Liberation Serif"/>
                <a:cs typeface="Liberation Serif"/>
              </a:rPr>
              <a:t>we</a:t>
            </a:r>
            <a:r>
              <a:rPr dirty="0" sz="900" spc="10">
                <a:latin typeface="Liberation Serif"/>
                <a:cs typeface="Liberation Serif"/>
              </a:rPr>
              <a:t> </a:t>
            </a:r>
            <a:r>
              <a:rPr dirty="0" sz="900">
                <a:latin typeface="Liberation Serif"/>
                <a:cs typeface="Liberation Serif"/>
              </a:rPr>
              <a:t>state</a:t>
            </a:r>
            <a:r>
              <a:rPr dirty="0" sz="900" spc="10">
                <a:latin typeface="Liberation Serif"/>
                <a:cs typeface="Liberation Serif"/>
              </a:rPr>
              <a:t> </a:t>
            </a:r>
            <a:r>
              <a:rPr dirty="0" sz="900">
                <a:latin typeface="Liberation Serif"/>
                <a:cs typeface="Liberation Serif"/>
              </a:rPr>
              <a:t>that</a:t>
            </a:r>
            <a:r>
              <a:rPr dirty="0" sz="900" spc="10">
                <a:latin typeface="Liberation Serif"/>
                <a:cs typeface="Liberation Serif"/>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5">
                <a:latin typeface="DejaVu Sans"/>
                <a:cs typeface="DejaVu Sans"/>
              </a:rPr>
              <a:t> </a:t>
            </a:r>
            <a:r>
              <a:rPr dirty="0" sz="900">
                <a:latin typeface="Liberation Serif"/>
                <a:cs typeface="Liberation Serif"/>
              </a:rPr>
              <a:t>exists,</a:t>
            </a:r>
            <a:r>
              <a:rPr dirty="0" sz="900" spc="35">
                <a:latin typeface="Liberation Serif"/>
                <a:cs typeface="Liberation Serif"/>
              </a:rPr>
              <a:t> </a:t>
            </a:r>
            <a:r>
              <a:rPr dirty="0" sz="900">
                <a:latin typeface="Liberation Serif"/>
                <a:cs typeface="Liberation Serif"/>
              </a:rPr>
              <a:t>we</a:t>
            </a:r>
            <a:r>
              <a:rPr dirty="0" sz="900" spc="35">
                <a:latin typeface="Liberation Serif"/>
                <a:cs typeface="Liberation Serif"/>
              </a:rPr>
              <a:t> </a:t>
            </a:r>
            <a:r>
              <a:rPr dirty="0" sz="900">
                <a:latin typeface="Liberation Serif"/>
                <a:cs typeface="Liberation Serif"/>
              </a:rPr>
              <a:t>mean</a:t>
            </a:r>
            <a:r>
              <a:rPr dirty="0" sz="900" spc="35">
                <a:latin typeface="Liberation Serif"/>
                <a:cs typeface="Liberation Serif"/>
              </a:rPr>
              <a:t> </a:t>
            </a:r>
            <a:r>
              <a:rPr dirty="0" sz="900">
                <a:latin typeface="Liberation Serif"/>
                <a:cs typeface="Liberation Serif"/>
              </a:rPr>
              <a:t>that</a:t>
            </a:r>
            <a:endParaRPr sz="900">
              <a:latin typeface="Liberation Serif"/>
              <a:cs typeface="Liberation Serif"/>
            </a:endParaRPr>
          </a:p>
          <a:p>
            <a:pPr algn="just" marL="88900">
              <a:lnSpc>
                <a:spcPts val="1230"/>
              </a:lnSpc>
            </a:pP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9" i="1">
                <a:latin typeface="Arial"/>
                <a:cs typeface="Arial"/>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170" i="1">
                <a:latin typeface="Arial"/>
                <a:cs typeface="Arial"/>
              </a:rPr>
              <a:t>L</a:t>
            </a:r>
            <a:r>
              <a:rPr dirty="0" sz="900" spc="-50" i="1">
                <a:latin typeface="Arial"/>
                <a:cs typeface="Arial"/>
              </a:rPr>
              <a:t> </a:t>
            </a:r>
            <a:r>
              <a:rPr dirty="0" sz="900">
                <a:latin typeface="Liberation Serif"/>
                <a:cs typeface="Liberation Serif"/>
              </a:rPr>
              <a:t>, where L is a real </a:t>
            </a:r>
            <a:r>
              <a:rPr dirty="0" sz="900" spc="-10">
                <a:latin typeface="Liberation Serif"/>
                <a:cs typeface="Liberation Serif"/>
              </a:rPr>
              <a:t>number.)</a:t>
            </a:r>
            <a:endParaRPr sz="900">
              <a:latin typeface="Liberation Serif"/>
              <a:cs typeface="Liberation Serif"/>
            </a:endParaRPr>
          </a:p>
          <a:p>
            <a:pPr algn="just" marL="88900" marR="5080">
              <a:lnSpc>
                <a:spcPct val="101200"/>
              </a:lnSpc>
              <a:spcBef>
                <a:spcPts val="150"/>
              </a:spcBef>
              <a:buFont typeface="Liberation Serif"/>
              <a:buAutoNum type="arabicPeriod" startAt="2"/>
              <a:tabLst>
                <a:tab pos="213360" algn="l"/>
              </a:tabLst>
            </a:pPr>
            <a:r>
              <a:rPr dirty="0" sz="900" spc="235" i="1">
                <a:latin typeface="Arial"/>
                <a:cs typeface="Arial"/>
              </a:rPr>
              <a:t>f </a:t>
            </a:r>
            <a:r>
              <a:rPr dirty="0" sz="900">
                <a:latin typeface="Liberation Serif"/>
                <a:cs typeface="Liberation Serif"/>
              </a:rPr>
              <a:t>has a </a:t>
            </a:r>
            <a:r>
              <a:rPr dirty="0" sz="900" b="1">
                <a:latin typeface="Liberation Serif"/>
                <a:cs typeface="Liberation Serif"/>
              </a:rPr>
              <a:t>jump discontinuity </a:t>
            </a:r>
            <a:r>
              <a:rPr dirty="0" sz="900">
                <a:latin typeface="Liberation Serif"/>
                <a:cs typeface="Liberation Serif"/>
              </a:rPr>
              <a:t>at a if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and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both exist, but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(Note: When we state that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and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both exist, we mean that both are real-valued and that neither  take on the values</a:t>
            </a:r>
            <a:r>
              <a:rPr dirty="0" sz="900" spc="-5">
                <a:latin typeface="Liberation Serif"/>
                <a:cs typeface="Liberation Serif"/>
              </a:rPr>
              <a:t> </a:t>
            </a:r>
            <a:r>
              <a:rPr dirty="0" sz="900">
                <a:latin typeface="Liberation Serif"/>
                <a:cs typeface="Liberation Serif"/>
              </a:rPr>
              <a:t>±∞.)</a:t>
            </a:r>
            <a:endParaRPr sz="900">
              <a:latin typeface="Liberation Serif"/>
              <a:cs typeface="Liberation Serif"/>
            </a:endParaRPr>
          </a:p>
          <a:p>
            <a:pPr algn="just" marL="88900">
              <a:lnSpc>
                <a:spcPct val="100000"/>
              </a:lnSpc>
              <a:spcBef>
                <a:spcPts val="270"/>
              </a:spcBef>
              <a:buFont typeface="Liberation Serif"/>
              <a:buAutoNum type="arabicPeriod" startAt="2"/>
              <a:tabLst>
                <a:tab pos="203835" algn="l"/>
              </a:tabLst>
            </a:pPr>
            <a:r>
              <a:rPr dirty="0" sz="900" spc="235" i="1">
                <a:latin typeface="Arial"/>
                <a:cs typeface="Arial"/>
              </a:rPr>
              <a:t>f</a:t>
            </a:r>
            <a:r>
              <a:rPr dirty="0" sz="900" spc="50" i="1">
                <a:latin typeface="Arial"/>
                <a:cs typeface="Arial"/>
              </a:rPr>
              <a:t> </a:t>
            </a:r>
            <a:r>
              <a:rPr dirty="0" sz="900">
                <a:latin typeface="Liberation Serif"/>
                <a:cs typeface="Liberation Serif"/>
              </a:rPr>
              <a:t>has an</a:t>
            </a:r>
            <a:r>
              <a:rPr dirty="0" sz="900" spc="-5">
                <a:latin typeface="Liberation Serif"/>
                <a:cs typeface="Liberation Serif"/>
              </a:rPr>
              <a:t> </a:t>
            </a:r>
            <a:r>
              <a:rPr dirty="0" sz="900" b="1">
                <a:latin typeface="Liberation Serif"/>
                <a:cs typeface="Liberation Serif"/>
              </a:rPr>
              <a:t>infinite discontinuity</a:t>
            </a:r>
            <a:r>
              <a:rPr dirty="0" sz="900" spc="-5" b="1">
                <a:latin typeface="Liberation Serif"/>
                <a:cs typeface="Liberation Serif"/>
              </a:rPr>
              <a:t> </a:t>
            </a:r>
            <a:r>
              <a:rPr dirty="0" sz="900">
                <a:latin typeface="Liberation Serif"/>
                <a:cs typeface="Liberation Serif"/>
              </a:rPr>
              <a:t>at a</a:t>
            </a:r>
            <a:r>
              <a:rPr dirty="0" sz="900" spc="-5">
                <a:latin typeface="Liberation Serif"/>
                <a:cs typeface="Liberation Serif"/>
              </a:rPr>
              <a:t> </a:t>
            </a:r>
            <a:r>
              <a:rPr dirty="0" sz="900">
                <a:latin typeface="Liberation Serif"/>
                <a:cs typeface="Liberation Serif"/>
              </a:rPr>
              <a:t>if</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baseline="11111" sz="750" spc="104">
                <a:latin typeface="DejaVu Sans"/>
                <a:cs typeface="DejaVu Sans"/>
              </a:rPr>
              <a:t>−</a:t>
            </a:r>
            <a:r>
              <a:rPr dirty="0" baseline="11111" sz="750" spc="22">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85">
                <a:latin typeface="DejaVu Sans"/>
                <a:cs typeface="DejaVu Sans"/>
              </a:rPr>
              <a:t> </a:t>
            </a:r>
            <a:r>
              <a:rPr dirty="0" sz="900">
                <a:latin typeface="Liberation Serif"/>
                <a:cs typeface="Liberation Serif"/>
              </a:rPr>
              <a:t>or</a:t>
            </a:r>
            <a:r>
              <a:rPr dirty="0" sz="900" spc="-10">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baseline="11111" sz="750" spc="104">
                <a:latin typeface="DejaVu Sans"/>
                <a:cs typeface="DejaVu Sans"/>
              </a:rPr>
              <a:t>+</a:t>
            </a:r>
            <a:r>
              <a:rPr dirty="0" baseline="11111" sz="750" spc="22">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140">
                <a:latin typeface="DejaVu Sans"/>
                <a:cs typeface="DejaVu Sans"/>
              </a:rPr>
              <a:t> </a:t>
            </a:r>
            <a:r>
              <a:rPr dirty="0" sz="900">
                <a:latin typeface="Liberation Serif"/>
                <a:cs typeface="Liberation Serif"/>
              </a:rPr>
              <a:t>.</a:t>
            </a:r>
            <a:endParaRPr sz="900">
              <a:latin typeface="Liberation Serif"/>
              <a:cs typeface="Liberation Serif"/>
            </a:endParaRPr>
          </a:p>
          <a:p>
            <a:pPr algn="just" marL="88900">
              <a:lnSpc>
                <a:spcPct val="100000"/>
              </a:lnSpc>
              <a:spcBef>
                <a:spcPts val="790"/>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2.5.3</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Classifying </a:t>
            </a:r>
            <a:r>
              <a:rPr dirty="0" sz="1050" spc="15">
                <a:solidFill>
                  <a:srgbClr val="2E4E4E"/>
                </a:solidFill>
                <a:latin typeface="Liberation Sans"/>
                <a:cs typeface="Liberation Sans"/>
              </a:rPr>
              <a:t>a</a:t>
            </a:r>
            <a:r>
              <a:rPr dirty="0" sz="1050" spc="-30">
                <a:solidFill>
                  <a:srgbClr val="2E4E4E"/>
                </a:solidFill>
                <a:latin typeface="Liberation Sans"/>
                <a:cs typeface="Liberation Sans"/>
              </a:rPr>
              <a:t> </a:t>
            </a:r>
            <a:r>
              <a:rPr dirty="0" sz="1050" spc="5">
                <a:solidFill>
                  <a:srgbClr val="2E4E4E"/>
                </a:solidFill>
                <a:latin typeface="Liberation Sans"/>
                <a:cs typeface="Liberation Sans"/>
              </a:rPr>
              <a:t>Discontinuity</a:t>
            </a:r>
            <a:endParaRPr sz="1050">
              <a:latin typeface="Liberation Sans"/>
              <a:cs typeface="Liberation Sans"/>
            </a:endParaRPr>
          </a:p>
        </p:txBody>
      </p:sp>
      <p:sp>
        <p:nvSpPr>
          <p:cNvPr id="22" name="object 22"/>
          <p:cNvSpPr txBox="1"/>
          <p:nvPr/>
        </p:nvSpPr>
        <p:spPr>
          <a:xfrm>
            <a:off x="2691794" y="5338101"/>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2</a:t>
            </a:r>
            <a:endParaRPr sz="700">
              <a:latin typeface="DejaVu Sans"/>
              <a:cs typeface="DejaVu Sans"/>
            </a:endParaRPr>
          </a:p>
        </p:txBody>
      </p:sp>
      <p:sp>
        <p:nvSpPr>
          <p:cNvPr id="23" name="object 23"/>
          <p:cNvSpPr/>
          <p:nvPr/>
        </p:nvSpPr>
        <p:spPr>
          <a:xfrm>
            <a:off x="2677544" y="5363153"/>
            <a:ext cx="219710" cy="0"/>
          </a:xfrm>
          <a:custGeom>
            <a:avLst/>
            <a:gdLst/>
            <a:ahLst/>
            <a:cxnLst/>
            <a:rect l="l" t="t" r="r" b="b"/>
            <a:pathLst>
              <a:path w="219710" h="0">
                <a:moveTo>
                  <a:pt x="0" y="0"/>
                </a:moveTo>
                <a:lnTo>
                  <a:pt x="219187" y="0"/>
                </a:lnTo>
              </a:path>
            </a:pathLst>
          </a:custGeom>
          <a:ln w="9529">
            <a:solidFill>
              <a:srgbClr val="000000"/>
            </a:solidFill>
          </a:ln>
        </p:spPr>
        <p:txBody>
          <a:bodyPr wrap="square" lIns="0" tIns="0" rIns="0" bIns="0" rtlCol="0"/>
          <a:lstStyle/>
          <a:p/>
        </p:txBody>
      </p:sp>
      <p:sp>
        <p:nvSpPr>
          <p:cNvPr id="24" name="object 24"/>
          <p:cNvSpPr txBox="1"/>
          <p:nvPr/>
        </p:nvSpPr>
        <p:spPr>
          <a:xfrm>
            <a:off x="848360" y="5222470"/>
            <a:ext cx="5857240" cy="213360"/>
          </a:xfrm>
          <a:prstGeom prst="rect">
            <a:avLst/>
          </a:prstGeom>
        </p:spPr>
        <p:txBody>
          <a:bodyPr wrap="square" lIns="0" tIns="15240" rIns="0" bIns="0" rtlCol="0" vert="horz">
            <a:spAutoFit/>
          </a:bodyPr>
          <a:lstStyle/>
          <a:p>
            <a:pPr marL="1887220">
              <a:lnSpc>
                <a:spcPts val="400"/>
              </a:lnSpc>
              <a:spcBef>
                <a:spcPts val="120"/>
              </a:spcBef>
            </a:pPr>
            <a:r>
              <a:rPr dirty="0" sz="500" spc="-75">
                <a:latin typeface="DejaVu Sans"/>
                <a:cs typeface="DejaVu Sans"/>
              </a:rPr>
              <a:t>2</a:t>
            </a:r>
            <a:endParaRPr sz="500">
              <a:latin typeface="DejaVu Sans"/>
              <a:cs typeface="DejaVu Sans"/>
            </a:endParaRPr>
          </a:p>
          <a:p>
            <a:pPr marL="12700">
              <a:lnSpc>
                <a:spcPts val="1060"/>
              </a:lnSpc>
            </a:pPr>
            <a:r>
              <a:rPr dirty="0" sz="900">
                <a:latin typeface="Liberation Serif"/>
                <a:cs typeface="Liberation Serif"/>
              </a:rPr>
              <a:t>In Example, we showed that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38461" sz="975" spc="112" i="1">
                <a:latin typeface="Arial"/>
                <a:cs typeface="Arial"/>
              </a:rPr>
              <a:t>x </a:t>
            </a:r>
            <a:r>
              <a:rPr dirty="0" baseline="35714" sz="1050" spc="-120">
                <a:latin typeface="DejaVu Sans"/>
                <a:cs typeface="DejaVu Sans"/>
              </a:rPr>
              <a:t>−4 </a:t>
            </a:r>
            <a:r>
              <a:rPr dirty="0" sz="900">
                <a:latin typeface="Liberation Serif"/>
                <a:cs typeface="Liberation Serif"/>
              </a:rPr>
              <a:t>is discontinuous at </a:t>
            </a:r>
            <a:r>
              <a:rPr dirty="0" sz="900" spc="114" i="1">
                <a:latin typeface="Arial"/>
                <a:cs typeface="Arial"/>
              </a:rPr>
              <a:t>x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 Classify this discontinuity as removable, jump,</a:t>
            </a:r>
            <a:r>
              <a:rPr dirty="0" sz="900" spc="180">
                <a:latin typeface="Liberation Serif"/>
                <a:cs typeface="Liberation Serif"/>
              </a:rPr>
              <a:t> </a:t>
            </a:r>
            <a:r>
              <a:rPr dirty="0" sz="900">
                <a:latin typeface="Liberation Serif"/>
                <a:cs typeface="Liberation Serif"/>
              </a:rPr>
              <a:t>or</a:t>
            </a:r>
            <a:endParaRPr sz="900">
              <a:latin typeface="Liberation Serif"/>
              <a:cs typeface="Liberation Serif"/>
            </a:endParaRPr>
          </a:p>
        </p:txBody>
      </p:sp>
      <p:sp>
        <p:nvSpPr>
          <p:cNvPr id="25" name="object 25"/>
          <p:cNvSpPr txBox="1"/>
          <p:nvPr/>
        </p:nvSpPr>
        <p:spPr>
          <a:xfrm>
            <a:off x="1044467" y="6071901"/>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2</a:t>
            </a:r>
            <a:endParaRPr sz="700">
              <a:latin typeface="DejaVu Sans"/>
              <a:cs typeface="DejaVu Sans"/>
            </a:endParaRPr>
          </a:p>
        </p:txBody>
      </p:sp>
      <p:sp>
        <p:nvSpPr>
          <p:cNvPr id="26" name="object 26"/>
          <p:cNvSpPr txBox="1"/>
          <p:nvPr/>
        </p:nvSpPr>
        <p:spPr>
          <a:xfrm>
            <a:off x="848360" y="6014117"/>
            <a:ext cx="1000125" cy="184150"/>
          </a:xfrm>
          <a:prstGeom prst="rect">
            <a:avLst/>
          </a:prstGeom>
        </p:spPr>
        <p:txBody>
          <a:bodyPr wrap="square" lIns="0" tIns="11430" rIns="0" bIns="0" rtlCol="0" vert="horz">
            <a:spAutoFit/>
          </a:bodyPr>
          <a:lstStyle/>
          <a:p>
            <a:pPr marL="12700">
              <a:lnSpc>
                <a:spcPct val="100000"/>
              </a:lnSpc>
              <a:spcBef>
                <a:spcPts val="90"/>
              </a:spcBef>
              <a:tabLst>
                <a:tab pos="401955" algn="l"/>
              </a:tabLst>
            </a:pPr>
            <a:r>
              <a:rPr dirty="0" sz="900" spc="130" i="1">
                <a:latin typeface="Arial"/>
                <a:cs typeface="Arial"/>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4">
                <a:latin typeface="DejaVu Sans"/>
                <a:cs typeface="DejaVu Sans"/>
              </a:rPr>
              <a:t> </a:t>
            </a:r>
            <a:r>
              <a:rPr dirty="0" sz="1050" spc="-110">
                <a:latin typeface="DejaVu Sans"/>
                <a:cs typeface="DejaVu Sans"/>
              </a:rPr>
              <a:t>= </a:t>
            </a:r>
            <a:r>
              <a:rPr dirty="0" sz="900" spc="130" i="1">
                <a:latin typeface="Arial"/>
                <a:cs typeface="Arial"/>
              </a:rPr>
              <a:t>lim</a:t>
            </a:r>
            <a:endParaRPr sz="900">
              <a:latin typeface="Arial"/>
              <a:cs typeface="Arial"/>
            </a:endParaRPr>
          </a:p>
        </p:txBody>
      </p:sp>
      <p:sp>
        <p:nvSpPr>
          <p:cNvPr id="27" name="object 27"/>
          <p:cNvSpPr txBox="1"/>
          <p:nvPr/>
        </p:nvSpPr>
        <p:spPr>
          <a:xfrm>
            <a:off x="848360" y="5758194"/>
            <a:ext cx="3027045" cy="375285"/>
          </a:xfrm>
          <a:prstGeom prst="rect">
            <a:avLst/>
          </a:prstGeom>
        </p:spPr>
        <p:txBody>
          <a:bodyPr wrap="square" lIns="0" tIns="57785" rIns="0" bIns="0" rtlCol="0" vert="horz">
            <a:spAutoFit/>
          </a:bodyPr>
          <a:lstStyle/>
          <a:p>
            <a:pPr marL="12700">
              <a:lnSpc>
                <a:spcPct val="100000"/>
              </a:lnSpc>
              <a:spcBef>
                <a:spcPts val="455"/>
              </a:spcBef>
            </a:pPr>
            <a:r>
              <a:rPr dirty="0" sz="900" spc="-35">
                <a:latin typeface="Liberation Serif"/>
                <a:cs typeface="Liberation Serif"/>
              </a:rPr>
              <a:t>To </a:t>
            </a:r>
            <a:r>
              <a:rPr dirty="0" sz="900">
                <a:latin typeface="Liberation Serif"/>
                <a:cs typeface="Liberation Serif"/>
              </a:rPr>
              <a:t>classify the discontinuity at 2 we must evaluate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→2</a:t>
            </a:r>
            <a:r>
              <a:rPr dirty="0" baseline="-11904" sz="1050" spc="-209">
                <a:latin typeface="DejaVu Sans"/>
                <a:cs typeface="DejaVu Sans"/>
              </a:rPr>
              <a:t> </a:t>
            </a:r>
            <a:r>
              <a:rPr dirty="0" sz="900" spc="70" i="1">
                <a:latin typeface="Arial"/>
                <a:cs typeface="Arial"/>
              </a:rPr>
              <a:t>f</a:t>
            </a:r>
            <a:r>
              <a:rPr dirty="0" sz="1050" spc="70">
                <a:latin typeface="DejaVu Sans"/>
                <a:cs typeface="DejaVu Sans"/>
              </a:rPr>
              <a:t>(</a:t>
            </a:r>
            <a:r>
              <a:rPr dirty="0" sz="900" spc="70" i="1">
                <a:latin typeface="Arial"/>
                <a:cs typeface="Arial"/>
              </a:rPr>
              <a:t>x</a:t>
            </a:r>
            <a:r>
              <a:rPr dirty="0" sz="1050" spc="70">
                <a:latin typeface="DejaVu Sans"/>
                <a:cs typeface="DejaVu Sans"/>
              </a:rPr>
              <a:t>)</a:t>
            </a:r>
            <a:r>
              <a:rPr dirty="0" sz="900" spc="70">
                <a:latin typeface="Liberation Serif"/>
                <a:cs typeface="Liberation Serif"/>
              </a:rPr>
              <a:t>:</a:t>
            </a:r>
            <a:endParaRPr sz="900">
              <a:latin typeface="Liberation Serif"/>
              <a:cs typeface="Liberation Serif"/>
            </a:endParaRPr>
          </a:p>
          <a:p>
            <a:pPr algn="ctr" marR="411480">
              <a:lnSpc>
                <a:spcPct val="100000"/>
              </a:lnSpc>
              <a:spcBef>
                <a:spcPts val="290"/>
              </a:spcBef>
            </a:pPr>
            <a:r>
              <a:rPr dirty="0" sz="650" i="1">
                <a:latin typeface="Arial"/>
                <a:cs typeface="Arial"/>
              </a:rPr>
              <a:t>x</a:t>
            </a:r>
            <a:r>
              <a:rPr dirty="0" baseline="27777" sz="750">
                <a:latin typeface="DejaVu Sans"/>
                <a:cs typeface="DejaVu Sans"/>
              </a:rPr>
              <a:t>2</a:t>
            </a:r>
            <a:r>
              <a:rPr dirty="0" baseline="27777" sz="750" spc="-172">
                <a:latin typeface="DejaVu Sans"/>
                <a:cs typeface="DejaVu Sans"/>
              </a:rPr>
              <a:t> </a:t>
            </a:r>
            <a:r>
              <a:rPr dirty="0" sz="700" spc="-80">
                <a:latin typeface="DejaVu Sans"/>
                <a:cs typeface="DejaVu Sans"/>
              </a:rPr>
              <a:t>−4</a:t>
            </a:r>
            <a:endParaRPr sz="700">
              <a:latin typeface="DejaVu Sans"/>
              <a:cs typeface="DejaVu Sans"/>
            </a:endParaRPr>
          </a:p>
        </p:txBody>
      </p:sp>
      <p:sp>
        <p:nvSpPr>
          <p:cNvPr id="28" name="object 28"/>
          <p:cNvSpPr txBox="1"/>
          <p:nvPr/>
        </p:nvSpPr>
        <p:spPr>
          <a:xfrm>
            <a:off x="1822936" y="6071901"/>
            <a:ext cx="419734" cy="137795"/>
          </a:xfrm>
          <a:prstGeom prst="rect">
            <a:avLst/>
          </a:prstGeom>
        </p:spPr>
        <p:txBody>
          <a:bodyPr wrap="square" lIns="0" tIns="17145" rIns="0" bIns="0" rtlCol="0" vert="horz">
            <a:spAutoFit/>
          </a:bodyPr>
          <a:lstStyle/>
          <a:p>
            <a:pPr marL="12700">
              <a:lnSpc>
                <a:spcPct val="100000"/>
              </a:lnSpc>
              <a:spcBef>
                <a:spcPts val="135"/>
              </a:spcBef>
            </a:pPr>
            <a:r>
              <a:rPr dirty="0" sz="650" spc="10" i="1">
                <a:latin typeface="Arial"/>
                <a:cs typeface="Arial"/>
              </a:rPr>
              <a:t>x</a:t>
            </a:r>
            <a:r>
              <a:rPr dirty="0" sz="700" spc="10">
                <a:latin typeface="DejaVu Sans"/>
                <a:cs typeface="DejaVu Sans"/>
              </a:rPr>
              <a:t>→2</a:t>
            </a:r>
            <a:r>
              <a:rPr dirty="0" sz="700" spc="160">
                <a:latin typeface="DejaVu Sans"/>
                <a:cs typeface="DejaVu Sans"/>
              </a:rPr>
              <a:t> </a:t>
            </a:r>
            <a:r>
              <a:rPr dirty="0" baseline="-21367" sz="975" spc="-60" i="1">
                <a:latin typeface="Arial"/>
                <a:cs typeface="Arial"/>
              </a:rPr>
              <a:t>x</a:t>
            </a:r>
            <a:r>
              <a:rPr dirty="0" baseline="-19841" sz="1050" spc="-60">
                <a:latin typeface="DejaVu Sans"/>
                <a:cs typeface="DejaVu Sans"/>
              </a:rPr>
              <a:t>−2</a:t>
            </a:r>
            <a:endParaRPr baseline="-19841" sz="1050">
              <a:latin typeface="DejaVu Sans"/>
              <a:cs typeface="DejaVu Sans"/>
            </a:endParaRPr>
          </a:p>
        </p:txBody>
      </p:sp>
      <p:sp>
        <p:nvSpPr>
          <p:cNvPr id="29" name="object 29"/>
          <p:cNvSpPr/>
          <p:nvPr/>
        </p:nvSpPr>
        <p:spPr>
          <a:xfrm>
            <a:off x="2048572" y="6125543"/>
            <a:ext cx="210185" cy="0"/>
          </a:xfrm>
          <a:custGeom>
            <a:avLst/>
            <a:gdLst/>
            <a:ahLst/>
            <a:cxnLst/>
            <a:rect l="l" t="t" r="r" b="b"/>
            <a:pathLst>
              <a:path w="210185" h="0">
                <a:moveTo>
                  <a:pt x="0" y="0"/>
                </a:moveTo>
                <a:lnTo>
                  <a:pt x="209657" y="0"/>
                </a:lnTo>
              </a:path>
            </a:pathLst>
          </a:custGeom>
          <a:ln w="9529">
            <a:solidFill>
              <a:srgbClr val="000000"/>
            </a:solidFill>
          </a:ln>
        </p:spPr>
        <p:txBody>
          <a:bodyPr wrap="square" lIns="0" tIns="0" rIns="0" bIns="0" rtlCol="0"/>
          <a:lstStyle/>
          <a:p/>
        </p:txBody>
      </p:sp>
      <p:sp>
        <p:nvSpPr>
          <p:cNvPr id="30" name="object 30"/>
          <p:cNvSpPr txBox="1"/>
          <p:nvPr/>
        </p:nvSpPr>
        <p:spPr>
          <a:xfrm>
            <a:off x="848360" y="6278121"/>
            <a:ext cx="286385" cy="164465"/>
          </a:xfrm>
          <a:prstGeom prst="rect">
            <a:avLst/>
          </a:prstGeom>
        </p:spPr>
        <p:txBody>
          <a:bodyPr wrap="square" lIns="0" tIns="13970" rIns="0" bIns="0" rtlCol="0" vert="horz">
            <a:spAutoFit/>
          </a:bodyPr>
          <a:lstStyle/>
          <a:p>
            <a:pPr marL="12700">
              <a:lnSpc>
                <a:spcPct val="100000"/>
              </a:lnSpc>
              <a:spcBef>
                <a:spcPts val="110"/>
              </a:spcBef>
            </a:pPr>
            <a:r>
              <a:rPr dirty="0" sz="900" spc="-5">
                <a:latin typeface="Liberation Serif"/>
                <a:cs typeface="Liberation Serif"/>
              </a:rPr>
              <a:t>=</a:t>
            </a:r>
            <a:r>
              <a:rPr dirty="0" sz="900" spc="100" i="1">
                <a:latin typeface="Arial"/>
                <a:cs typeface="Arial"/>
              </a:rPr>
              <a:t>l</a:t>
            </a:r>
            <a:r>
              <a:rPr dirty="0" sz="900" spc="170" i="1">
                <a:latin typeface="Arial"/>
                <a:cs typeface="Arial"/>
              </a:rPr>
              <a:t>i</a:t>
            </a:r>
            <a:r>
              <a:rPr dirty="0" sz="900" spc="120" i="1">
                <a:latin typeface="Arial"/>
                <a:cs typeface="Arial"/>
              </a:rPr>
              <a:t>m</a:t>
            </a:r>
            <a:endParaRPr sz="900">
              <a:latin typeface="Arial"/>
              <a:cs typeface="Arial"/>
            </a:endParaRPr>
          </a:p>
        </p:txBody>
      </p:sp>
      <p:sp>
        <p:nvSpPr>
          <p:cNvPr id="31" name="object 31"/>
          <p:cNvSpPr txBox="1"/>
          <p:nvPr/>
        </p:nvSpPr>
        <p:spPr>
          <a:xfrm>
            <a:off x="1108943" y="6319678"/>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2</a:t>
            </a:r>
            <a:endParaRPr sz="700">
              <a:latin typeface="DejaVu Sans"/>
              <a:cs typeface="DejaVu Sans"/>
            </a:endParaRPr>
          </a:p>
        </p:txBody>
      </p:sp>
      <p:sp>
        <p:nvSpPr>
          <p:cNvPr id="32" name="object 32"/>
          <p:cNvSpPr txBox="1"/>
          <p:nvPr/>
        </p:nvSpPr>
        <p:spPr>
          <a:xfrm>
            <a:off x="1325300" y="6224379"/>
            <a:ext cx="498475" cy="137795"/>
          </a:xfrm>
          <a:prstGeom prst="rect">
            <a:avLst/>
          </a:prstGeom>
        </p:spPr>
        <p:txBody>
          <a:bodyPr wrap="square" lIns="0" tIns="17145" rIns="0" bIns="0" rtlCol="0" vert="horz">
            <a:spAutoFit/>
          </a:bodyPr>
          <a:lstStyle/>
          <a:p>
            <a:pPr marL="12700">
              <a:lnSpc>
                <a:spcPct val="100000"/>
              </a:lnSpc>
              <a:spcBef>
                <a:spcPts val="135"/>
              </a:spcBef>
            </a:pPr>
            <a:r>
              <a:rPr dirty="0" sz="700" spc="-15">
                <a:latin typeface="DejaVu Sans"/>
                <a:cs typeface="DejaVu Sans"/>
              </a:rPr>
              <a:t>(</a:t>
            </a:r>
            <a:r>
              <a:rPr dirty="0" sz="650" spc="-15" i="1">
                <a:latin typeface="Arial"/>
                <a:cs typeface="Arial"/>
              </a:rPr>
              <a:t>x</a:t>
            </a:r>
            <a:r>
              <a:rPr dirty="0" sz="700" spc="-15">
                <a:latin typeface="DejaVu Sans"/>
                <a:cs typeface="DejaVu Sans"/>
              </a:rPr>
              <a:t>−2)(</a:t>
            </a:r>
            <a:r>
              <a:rPr dirty="0" sz="650" spc="-15" i="1">
                <a:latin typeface="Arial"/>
                <a:cs typeface="Arial"/>
              </a:rPr>
              <a:t>x</a:t>
            </a:r>
            <a:r>
              <a:rPr dirty="0" sz="700" spc="-15">
                <a:latin typeface="DejaVu Sans"/>
                <a:cs typeface="DejaVu Sans"/>
              </a:rPr>
              <a:t>+2)</a:t>
            </a:r>
            <a:endParaRPr sz="700">
              <a:latin typeface="DejaVu Sans"/>
              <a:cs typeface="DejaVu Sans"/>
            </a:endParaRPr>
          </a:p>
        </p:txBody>
      </p:sp>
      <p:sp>
        <p:nvSpPr>
          <p:cNvPr id="33" name="object 33"/>
          <p:cNvSpPr txBox="1"/>
          <p:nvPr/>
        </p:nvSpPr>
        <p:spPr>
          <a:xfrm>
            <a:off x="1476736" y="6348267"/>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2</a:t>
            </a:r>
            <a:endParaRPr sz="700">
              <a:latin typeface="DejaVu Sans"/>
              <a:cs typeface="DejaVu Sans"/>
            </a:endParaRPr>
          </a:p>
        </p:txBody>
      </p:sp>
      <p:sp>
        <p:nvSpPr>
          <p:cNvPr id="34" name="object 34"/>
          <p:cNvSpPr/>
          <p:nvPr/>
        </p:nvSpPr>
        <p:spPr>
          <a:xfrm>
            <a:off x="1333831" y="6373320"/>
            <a:ext cx="476884" cy="0"/>
          </a:xfrm>
          <a:custGeom>
            <a:avLst/>
            <a:gdLst/>
            <a:ahLst/>
            <a:cxnLst/>
            <a:rect l="l" t="t" r="r" b="b"/>
            <a:pathLst>
              <a:path w="476885" h="0">
                <a:moveTo>
                  <a:pt x="0" y="0"/>
                </a:moveTo>
                <a:lnTo>
                  <a:pt x="476493" y="0"/>
                </a:lnTo>
              </a:path>
            </a:pathLst>
          </a:custGeom>
          <a:ln w="9529">
            <a:solidFill>
              <a:srgbClr val="000000"/>
            </a:solidFill>
          </a:ln>
        </p:spPr>
        <p:txBody>
          <a:bodyPr wrap="square" lIns="0" tIns="0" rIns="0" bIns="0" rtlCol="0"/>
          <a:lstStyle/>
          <a:p/>
        </p:txBody>
      </p:sp>
      <p:sp>
        <p:nvSpPr>
          <p:cNvPr id="35" name="object 35"/>
          <p:cNvSpPr txBox="1"/>
          <p:nvPr/>
        </p:nvSpPr>
        <p:spPr>
          <a:xfrm>
            <a:off x="848360" y="6439454"/>
            <a:ext cx="4293870" cy="878840"/>
          </a:xfrm>
          <a:prstGeom prst="rect">
            <a:avLst/>
          </a:prstGeom>
        </p:spPr>
        <p:txBody>
          <a:bodyPr wrap="square" lIns="0" tIns="43180" rIns="0" bIns="0" rtlCol="0" vert="horz">
            <a:spAutoFit/>
          </a:bodyPr>
          <a:lstStyle/>
          <a:p>
            <a:pPr marL="12700">
              <a:lnSpc>
                <a:spcPct val="100000"/>
              </a:lnSpc>
              <a:spcBef>
                <a:spcPts val="340"/>
              </a:spcBef>
            </a:pPr>
            <a:r>
              <a:rPr dirty="0" sz="900" spc="60">
                <a:latin typeface="Liberation Serif"/>
                <a:cs typeface="Liberation Serif"/>
              </a:rPr>
              <a:t>=</a:t>
            </a:r>
            <a:r>
              <a:rPr dirty="0" sz="900" spc="60" i="1">
                <a:latin typeface="Arial"/>
                <a:cs typeface="Arial"/>
              </a:rPr>
              <a:t>lim</a:t>
            </a:r>
            <a:r>
              <a:rPr dirty="0" baseline="-12820" sz="975" spc="89" i="1">
                <a:latin typeface="Arial"/>
                <a:cs typeface="Arial"/>
              </a:rPr>
              <a:t>x</a:t>
            </a:r>
            <a:r>
              <a:rPr dirty="0" baseline="-11904" sz="1050" spc="89">
                <a:latin typeface="DejaVu Sans"/>
                <a:cs typeface="DejaVu Sans"/>
              </a:rPr>
              <a:t>→2</a:t>
            </a:r>
            <a:r>
              <a:rPr dirty="0" baseline="-11904" sz="1050" spc="-157">
                <a:latin typeface="DejaVu Sans"/>
                <a:cs typeface="DejaVu Sans"/>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1050" spc="-85">
                <a:latin typeface="DejaVu Sans"/>
                <a:cs typeface="DejaVu Sans"/>
              </a:rPr>
              <a:t>2)</a:t>
            </a:r>
            <a:endParaRPr sz="1050">
              <a:latin typeface="DejaVu Sans"/>
              <a:cs typeface="DejaVu Sans"/>
            </a:endParaRPr>
          </a:p>
          <a:p>
            <a:pPr marL="12700">
              <a:lnSpc>
                <a:spcPct val="100000"/>
              </a:lnSpc>
              <a:spcBef>
                <a:spcPts val="240"/>
              </a:spcBef>
            </a:pPr>
            <a:r>
              <a:rPr dirty="0" sz="900" spc="-70">
                <a:latin typeface="Liberation Serif"/>
                <a:cs typeface="Liberation Serif"/>
              </a:rPr>
              <a:t>=</a:t>
            </a:r>
            <a:r>
              <a:rPr dirty="0" sz="1050" spc="-70">
                <a:latin typeface="DejaVu Sans"/>
                <a:cs typeface="DejaVu Sans"/>
              </a:rPr>
              <a:t>4.</a:t>
            </a:r>
            <a:endParaRPr sz="1050">
              <a:latin typeface="DejaVu Sans"/>
              <a:cs typeface="DejaVu Sans"/>
            </a:endParaRPr>
          </a:p>
          <a:p>
            <a:pPr marL="12700">
              <a:lnSpc>
                <a:spcPct val="100000"/>
              </a:lnSpc>
              <a:spcBef>
                <a:spcPts val="244"/>
              </a:spcBef>
            </a:pPr>
            <a:r>
              <a:rPr dirty="0" sz="900">
                <a:latin typeface="Liberation Serif"/>
                <a:cs typeface="Liberation Serif"/>
              </a:rPr>
              <a:t>Since</a:t>
            </a:r>
            <a:r>
              <a:rPr dirty="0" sz="900" spc="-5">
                <a:latin typeface="Liberation Serif"/>
                <a:cs typeface="Liberation Serif"/>
              </a:rPr>
              <a:t> </a:t>
            </a:r>
            <a:r>
              <a:rPr dirty="0" sz="900">
                <a:latin typeface="Liberation Serif"/>
                <a:cs typeface="Liberation Serif"/>
              </a:rPr>
              <a:t>f</a:t>
            </a:r>
            <a:r>
              <a:rPr dirty="0" sz="900" spc="-5">
                <a:latin typeface="Liberation Serif"/>
                <a:cs typeface="Liberation Serif"/>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discontinuous</a:t>
            </a:r>
            <a:r>
              <a:rPr dirty="0" sz="900" spc="-5">
                <a:latin typeface="Liberation Serif"/>
                <a:cs typeface="Liberation Serif"/>
              </a:rPr>
              <a:t> </a:t>
            </a:r>
            <a:r>
              <a:rPr dirty="0" sz="900">
                <a:latin typeface="Liberation Serif"/>
                <a:cs typeface="Liberation Serif"/>
              </a:rPr>
              <a:t>at</a:t>
            </a:r>
            <a:r>
              <a:rPr dirty="0" sz="900" spc="-5">
                <a:latin typeface="Liberation Serif"/>
                <a:cs typeface="Liberation Serif"/>
              </a:rPr>
              <a:t> </a:t>
            </a:r>
            <a:r>
              <a:rPr dirty="0" sz="900">
                <a:latin typeface="Liberation Serif"/>
                <a:cs typeface="Liberation Serif"/>
              </a:rPr>
              <a:t>2</a:t>
            </a:r>
            <a:r>
              <a:rPr dirty="0" sz="900" spc="-5">
                <a:latin typeface="Liberation Serif"/>
                <a:cs typeface="Liberation Serif"/>
              </a:rPr>
              <a:t> </a:t>
            </a:r>
            <a:r>
              <a:rPr dirty="0" sz="900">
                <a:latin typeface="Liberation Serif"/>
                <a:cs typeface="Liberation Serif"/>
              </a:rPr>
              <a:t>and</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→2</a:t>
            </a:r>
            <a:r>
              <a:rPr dirty="0" baseline="-11904" sz="1050" spc="-157">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90">
                <a:latin typeface="DejaVu Sans"/>
                <a:cs typeface="DejaVu Sans"/>
              </a:rPr>
              <a:t> </a:t>
            </a:r>
            <a:r>
              <a:rPr dirty="0" sz="900">
                <a:latin typeface="Liberation Serif"/>
                <a:cs typeface="Liberation Serif"/>
              </a:rPr>
              <a:t>exists,</a:t>
            </a:r>
            <a:r>
              <a:rPr dirty="0" sz="900" spc="-5">
                <a:latin typeface="Liberation Serif"/>
                <a:cs typeface="Liberation Serif"/>
              </a:rPr>
              <a:t> </a:t>
            </a:r>
            <a:r>
              <a:rPr dirty="0" sz="900">
                <a:latin typeface="Liberation Serif"/>
                <a:cs typeface="Liberation Serif"/>
              </a:rPr>
              <a:t>f has</a:t>
            </a:r>
            <a:r>
              <a:rPr dirty="0" sz="900" spc="-5">
                <a:latin typeface="Liberation Serif"/>
                <a:cs typeface="Liberation Serif"/>
              </a:rPr>
              <a:t> </a:t>
            </a: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removable</a:t>
            </a:r>
            <a:r>
              <a:rPr dirty="0" sz="900" spc="-5">
                <a:latin typeface="Liberation Serif"/>
                <a:cs typeface="Liberation Serif"/>
              </a:rPr>
              <a:t> </a:t>
            </a:r>
            <a:r>
              <a:rPr dirty="0" sz="900">
                <a:latin typeface="Liberation Serif"/>
                <a:cs typeface="Liberation Serif"/>
              </a:rPr>
              <a:t>discontinuity</a:t>
            </a:r>
            <a:r>
              <a:rPr dirty="0" sz="900" spc="-5">
                <a:latin typeface="Liberation Serif"/>
                <a:cs typeface="Liberation Serif"/>
              </a:rPr>
              <a:t> </a:t>
            </a:r>
            <a:r>
              <a:rPr dirty="0" sz="900">
                <a:latin typeface="Liberation Serif"/>
                <a:cs typeface="Liberation Serif"/>
              </a:rPr>
              <a:t>at</a:t>
            </a:r>
            <a:r>
              <a:rPr dirty="0" sz="900" spc="-5">
                <a:latin typeface="Liberation Serif"/>
                <a:cs typeface="Liberation Serif"/>
              </a:rPr>
              <a:t> </a:t>
            </a:r>
            <a:r>
              <a:rPr dirty="0" sz="900">
                <a:latin typeface="Liberation Serif"/>
                <a:cs typeface="Liberation Serif"/>
              </a:rPr>
              <a:t>x=2.</a:t>
            </a:r>
            <a:endParaRPr sz="900">
              <a:latin typeface="Liberation Serif"/>
              <a:cs typeface="Liberation Serif"/>
            </a:endParaRPr>
          </a:p>
          <a:p>
            <a:pPr marL="12700">
              <a:lnSpc>
                <a:spcPct val="100000"/>
              </a:lnSpc>
              <a:spcBef>
                <a:spcPts val="71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2.5.4</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Classifying </a:t>
            </a:r>
            <a:r>
              <a:rPr dirty="0" sz="1050" spc="15">
                <a:solidFill>
                  <a:srgbClr val="2E4E4E"/>
                </a:solidFill>
                <a:latin typeface="Liberation Sans"/>
                <a:cs typeface="Liberation Sans"/>
              </a:rPr>
              <a:t>a</a:t>
            </a:r>
            <a:r>
              <a:rPr dirty="0" sz="1050" spc="-25">
                <a:solidFill>
                  <a:srgbClr val="2E4E4E"/>
                </a:solidFill>
                <a:latin typeface="Liberation Sans"/>
                <a:cs typeface="Liberation Sans"/>
              </a:rPr>
              <a:t> </a:t>
            </a:r>
            <a:r>
              <a:rPr dirty="0" sz="1050" spc="5">
                <a:solidFill>
                  <a:srgbClr val="2E4E4E"/>
                </a:solidFill>
                <a:latin typeface="Liberation Sans"/>
                <a:cs typeface="Liberation Sans"/>
              </a:rPr>
              <a:t>Discontinuity</a:t>
            </a:r>
            <a:endParaRPr sz="1050">
              <a:latin typeface="Liberation Sans"/>
              <a:cs typeface="Liberation Sans"/>
            </a:endParaRPr>
          </a:p>
        </p:txBody>
      </p:sp>
      <p:sp>
        <p:nvSpPr>
          <p:cNvPr id="36" name="object 36"/>
          <p:cNvSpPr txBox="1"/>
          <p:nvPr/>
        </p:nvSpPr>
        <p:spPr>
          <a:xfrm>
            <a:off x="848360" y="7077657"/>
            <a:ext cx="2026920" cy="946785"/>
          </a:xfrm>
          <a:prstGeom prst="rect">
            <a:avLst/>
          </a:prstGeom>
        </p:spPr>
        <p:txBody>
          <a:bodyPr wrap="square" lIns="0" tIns="183515" rIns="0" bIns="0" rtlCol="0" vert="horz">
            <a:spAutoFit/>
          </a:bodyPr>
          <a:lstStyle/>
          <a:p>
            <a:pPr marL="12700">
              <a:lnSpc>
                <a:spcPct val="100000"/>
              </a:lnSpc>
              <a:spcBef>
                <a:spcPts val="1445"/>
              </a:spcBef>
            </a:pPr>
            <a:r>
              <a:rPr dirty="0" sz="900">
                <a:latin typeface="Liberation Serif"/>
                <a:cs typeface="Liberation Serif"/>
              </a:rPr>
              <a:t>In Example, we showed that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40">
                <a:latin typeface="DejaVu Sans"/>
                <a:cs typeface="DejaVu Sans"/>
              </a:rPr>
              <a:t> </a:t>
            </a:r>
            <a:r>
              <a:rPr dirty="0" sz="2350" spc="-750">
                <a:latin typeface="Verdana"/>
                <a:cs typeface="Verdana"/>
              </a:rPr>
              <a:t>{</a:t>
            </a:r>
            <a:endParaRPr sz="2350">
              <a:latin typeface="Verdana"/>
              <a:cs typeface="Verdana"/>
            </a:endParaRPr>
          </a:p>
          <a:p>
            <a:pPr marL="12700">
              <a:lnSpc>
                <a:spcPct val="100000"/>
              </a:lnSpc>
              <a:spcBef>
                <a:spcPts val="505"/>
              </a:spcBef>
            </a:pPr>
            <a:r>
              <a:rPr dirty="0" sz="900">
                <a:latin typeface="Liberation Serif"/>
                <a:cs typeface="Liberation Serif"/>
              </a:rPr>
              <a:t>removable, jump, or</a:t>
            </a:r>
            <a:r>
              <a:rPr dirty="0" sz="900" spc="-15">
                <a:latin typeface="Liberation Serif"/>
                <a:cs typeface="Liberation Serif"/>
              </a:rPr>
              <a:t> </a:t>
            </a:r>
            <a:r>
              <a:rPr dirty="0" sz="900">
                <a:latin typeface="Liberation Serif"/>
                <a:cs typeface="Liberation Serif"/>
              </a:rPr>
              <a:t>infinite.</a:t>
            </a:r>
            <a:endParaRPr sz="900">
              <a:latin typeface="Liberation Serif"/>
              <a:cs typeface="Liberation Serif"/>
            </a:endParaRPr>
          </a:p>
          <a:p>
            <a:pPr marL="12700">
              <a:lnSpc>
                <a:spcPct val="100000"/>
              </a:lnSpc>
              <a:spcBef>
                <a:spcPts val="420"/>
              </a:spcBef>
            </a:pPr>
            <a:r>
              <a:rPr dirty="0" sz="900" b="1">
                <a:latin typeface="Liberation Serif"/>
                <a:cs typeface="Liberation Serif"/>
              </a:rPr>
              <a:t>Solution</a:t>
            </a:r>
            <a:endParaRPr sz="900">
              <a:latin typeface="Liberation Serif"/>
              <a:cs typeface="Liberation Serif"/>
            </a:endParaRPr>
          </a:p>
        </p:txBody>
      </p:sp>
      <p:sp>
        <p:nvSpPr>
          <p:cNvPr id="37" name="object 37"/>
          <p:cNvSpPr txBox="1"/>
          <p:nvPr/>
        </p:nvSpPr>
        <p:spPr>
          <a:xfrm>
            <a:off x="3038443" y="7339375"/>
            <a:ext cx="70485" cy="137795"/>
          </a:xfrm>
          <a:prstGeom prst="rect">
            <a:avLst/>
          </a:prstGeom>
        </p:spPr>
        <p:txBody>
          <a:bodyPr wrap="square" lIns="0" tIns="17145" rIns="0" bIns="0" rtlCol="0" vert="horz">
            <a:spAutoFit/>
          </a:bodyPr>
          <a:lstStyle/>
          <a:p>
            <a:pPr marL="12700">
              <a:lnSpc>
                <a:spcPct val="100000"/>
              </a:lnSpc>
              <a:spcBef>
                <a:spcPts val="135"/>
              </a:spcBef>
            </a:pPr>
            <a:r>
              <a:rPr dirty="0" sz="700" spc="-100">
                <a:latin typeface="DejaVu Sans"/>
                <a:cs typeface="DejaVu Sans"/>
              </a:rPr>
              <a:t>2</a:t>
            </a:r>
            <a:endParaRPr sz="700">
              <a:latin typeface="DejaVu Sans"/>
              <a:cs typeface="DejaVu Sans"/>
            </a:endParaRPr>
          </a:p>
        </p:txBody>
      </p:sp>
      <p:sp>
        <p:nvSpPr>
          <p:cNvPr id="38" name="object 38"/>
          <p:cNvSpPr txBox="1"/>
          <p:nvPr/>
        </p:nvSpPr>
        <p:spPr>
          <a:xfrm>
            <a:off x="2871223" y="7348300"/>
            <a:ext cx="850900" cy="336550"/>
          </a:xfrm>
          <a:prstGeom prst="rect">
            <a:avLst/>
          </a:prstGeom>
        </p:spPr>
        <p:txBody>
          <a:bodyPr wrap="square" lIns="0" tIns="22860" rIns="0" bIns="0" rtlCol="0" vert="horz">
            <a:spAutoFit/>
          </a:bodyPr>
          <a:lstStyle/>
          <a:p>
            <a:pPr marL="12700" marR="5080">
              <a:lnSpc>
                <a:spcPts val="1200"/>
              </a:lnSpc>
              <a:spcBef>
                <a:spcPts val="180"/>
              </a:spcBef>
            </a:pPr>
            <a:r>
              <a:rPr dirty="0" sz="1050" spc="-10">
                <a:latin typeface="DejaVu Sans"/>
                <a:cs typeface="DejaVu Sans"/>
              </a:rPr>
              <a:t>−</a:t>
            </a:r>
            <a:r>
              <a:rPr dirty="0" sz="900" spc="-10" i="1">
                <a:latin typeface="Arial"/>
                <a:cs typeface="Arial"/>
              </a:rPr>
              <a:t>x </a:t>
            </a:r>
            <a:r>
              <a:rPr dirty="0" sz="1050" spc="-110">
                <a:latin typeface="DejaVu Sans"/>
                <a:cs typeface="DejaVu Sans"/>
              </a:rPr>
              <a:t>+ </a:t>
            </a:r>
            <a:r>
              <a:rPr dirty="0" sz="1050" spc="100">
                <a:latin typeface="DejaVu Sans"/>
                <a:cs typeface="DejaVu Sans"/>
              </a:rPr>
              <a:t>4</a:t>
            </a:r>
            <a:r>
              <a:rPr dirty="0" sz="900" spc="100" i="1">
                <a:latin typeface="Arial"/>
                <a:cs typeface="Arial"/>
              </a:rPr>
              <a:t>ifx</a:t>
            </a:r>
            <a:r>
              <a:rPr dirty="0" sz="900" spc="-114" i="1">
                <a:latin typeface="Arial"/>
                <a:cs typeface="Arial"/>
              </a:rPr>
              <a:t> </a:t>
            </a:r>
            <a:r>
              <a:rPr dirty="0" sz="1050" spc="-110">
                <a:latin typeface="DejaVu Sans"/>
                <a:cs typeface="DejaVu Sans"/>
              </a:rPr>
              <a:t>≤ </a:t>
            </a:r>
            <a:r>
              <a:rPr dirty="0" sz="1050" spc="-175">
                <a:latin typeface="DejaVu Sans"/>
                <a:cs typeface="DejaVu Sans"/>
              </a:rPr>
              <a:t>3  </a:t>
            </a:r>
            <a:r>
              <a:rPr dirty="0" sz="1050" spc="-15">
                <a:latin typeface="DejaVu Sans"/>
                <a:cs typeface="DejaVu Sans"/>
              </a:rPr>
              <a:t>4</a:t>
            </a:r>
            <a:r>
              <a:rPr dirty="0" sz="900" spc="-15" i="1">
                <a:latin typeface="Arial"/>
                <a:cs typeface="Arial"/>
              </a:rPr>
              <a:t>x</a:t>
            </a:r>
            <a:r>
              <a:rPr dirty="0" sz="900" spc="-85" i="1">
                <a:latin typeface="Arial"/>
                <a:cs typeface="Arial"/>
              </a:rPr>
              <a:t> </a:t>
            </a:r>
            <a:r>
              <a:rPr dirty="0" sz="1050" spc="-110">
                <a:latin typeface="DejaVu Sans"/>
                <a:cs typeface="DejaVu Sans"/>
              </a:rPr>
              <a:t>−</a:t>
            </a:r>
            <a:r>
              <a:rPr dirty="0" sz="1050" spc="-210">
                <a:latin typeface="DejaVu Sans"/>
                <a:cs typeface="DejaVu Sans"/>
              </a:rPr>
              <a:t> </a:t>
            </a:r>
            <a:r>
              <a:rPr dirty="0" sz="1050" spc="100">
                <a:latin typeface="DejaVu Sans"/>
                <a:cs typeface="DejaVu Sans"/>
              </a:rPr>
              <a:t>8</a:t>
            </a:r>
            <a:r>
              <a:rPr dirty="0" sz="900" spc="100" i="1">
                <a:latin typeface="Arial"/>
                <a:cs typeface="Arial"/>
              </a:rPr>
              <a:t>ifx</a:t>
            </a:r>
            <a:r>
              <a:rPr dirty="0" sz="900" spc="-15" i="1">
                <a:latin typeface="Arial"/>
                <a:cs typeface="Arial"/>
              </a:rPr>
              <a:t> </a:t>
            </a:r>
            <a:r>
              <a:rPr dirty="0" sz="1050" spc="-110">
                <a:latin typeface="DejaVu Sans"/>
                <a:cs typeface="DejaVu Sans"/>
              </a:rPr>
              <a:t>&gt;</a:t>
            </a:r>
            <a:r>
              <a:rPr dirty="0" sz="1050" spc="-140">
                <a:latin typeface="DejaVu Sans"/>
                <a:cs typeface="DejaVu Sans"/>
              </a:rPr>
              <a:t> </a:t>
            </a:r>
            <a:r>
              <a:rPr dirty="0" sz="1050" spc="-175">
                <a:latin typeface="DejaVu Sans"/>
                <a:cs typeface="DejaVu Sans"/>
              </a:rPr>
              <a:t>3</a:t>
            </a:r>
            <a:endParaRPr sz="1050">
              <a:latin typeface="DejaVu Sans"/>
              <a:cs typeface="DejaVu Sans"/>
            </a:endParaRPr>
          </a:p>
        </p:txBody>
      </p:sp>
      <p:sp>
        <p:nvSpPr>
          <p:cNvPr id="39" name="object 39"/>
          <p:cNvSpPr txBox="1"/>
          <p:nvPr/>
        </p:nvSpPr>
        <p:spPr>
          <a:xfrm>
            <a:off x="3844909" y="7415009"/>
            <a:ext cx="286321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is discontinuous at </a:t>
            </a:r>
            <a:r>
              <a:rPr dirty="0" sz="900" spc="114" i="1">
                <a:latin typeface="Arial"/>
                <a:cs typeface="Arial"/>
              </a:rPr>
              <a:t>x </a:t>
            </a:r>
            <a:r>
              <a:rPr dirty="0" sz="1050" spc="-110">
                <a:latin typeface="DejaVu Sans"/>
                <a:cs typeface="DejaVu Sans"/>
              </a:rPr>
              <a:t>=</a:t>
            </a:r>
            <a:r>
              <a:rPr dirty="0" sz="1050" spc="-10">
                <a:latin typeface="DejaVu Sans"/>
                <a:cs typeface="DejaVu Sans"/>
              </a:rPr>
              <a:t> </a:t>
            </a:r>
            <a:r>
              <a:rPr dirty="0" sz="1050" spc="-175">
                <a:latin typeface="DejaVu Sans"/>
                <a:cs typeface="DejaVu Sans"/>
              </a:rPr>
              <a:t>3 </a:t>
            </a:r>
            <a:r>
              <a:rPr dirty="0" sz="900">
                <a:latin typeface="Liberation Serif"/>
                <a:cs typeface="Liberation Serif"/>
              </a:rPr>
              <a:t>. Classify this discontinuity as</a:t>
            </a:r>
            <a:endParaRPr sz="900">
              <a:latin typeface="Liberation Serif"/>
              <a:cs typeface="Liberation Serif"/>
            </a:endParaRPr>
          </a:p>
        </p:txBody>
      </p:sp>
      <p:sp>
        <p:nvSpPr>
          <p:cNvPr id="40" name="object 40"/>
          <p:cNvSpPr txBox="1"/>
          <p:nvPr/>
        </p:nvSpPr>
        <p:spPr>
          <a:xfrm>
            <a:off x="848360" y="8024921"/>
            <a:ext cx="5850890" cy="628015"/>
          </a:xfrm>
          <a:prstGeom prst="rect">
            <a:avLst/>
          </a:prstGeom>
        </p:spPr>
        <p:txBody>
          <a:bodyPr wrap="square" lIns="0" tIns="11430" rIns="0" bIns="0" rtlCol="0" vert="horz">
            <a:spAutoFit/>
          </a:bodyPr>
          <a:lstStyle/>
          <a:p>
            <a:pPr marL="12700">
              <a:lnSpc>
                <a:spcPts val="1230"/>
              </a:lnSpc>
              <a:spcBef>
                <a:spcPts val="90"/>
              </a:spcBef>
            </a:pPr>
            <a:r>
              <a:rPr dirty="0" sz="900" spc="-5">
                <a:latin typeface="Liberation Serif"/>
                <a:cs typeface="Liberation Serif"/>
              </a:rPr>
              <a:t>Earlier, </a:t>
            </a:r>
            <a:r>
              <a:rPr dirty="0" sz="900">
                <a:latin typeface="Liberation Serif"/>
                <a:cs typeface="Liberation Serif"/>
              </a:rPr>
              <a:t>we showed</a:t>
            </a:r>
            <a:r>
              <a:rPr dirty="0" sz="900" spc="-5">
                <a:latin typeface="Liberation Serif"/>
                <a:cs typeface="Liberation Serif"/>
              </a:rPr>
              <a:t> </a:t>
            </a:r>
            <a:r>
              <a:rPr dirty="0" sz="900">
                <a:latin typeface="Liberation Serif"/>
                <a:cs typeface="Liberation Serif"/>
              </a:rPr>
              <a:t>that f</a:t>
            </a:r>
            <a:r>
              <a:rPr dirty="0" sz="900" spc="-5">
                <a:latin typeface="Liberation Serif"/>
                <a:cs typeface="Liberation Serif"/>
              </a:rPr>
              <a:t> </a:t>
            </a:r>
            <a:r>
              <a:rPr dirty="0" sz="900">
                <a:latin typeface="Liberation Serif"/>
                <a:cs typeface="Liberation Serif"/>
              </a:rPr>
              <a:t>is discontinuous at</a:t>
            </a:r>
            <a:r>
              <a:rPr dirty="0" sz="900" spc="-5">
                <a:latin typeface="Liberation Serif"/>
                <a:cs typeface="Liberation Serif"/>
              </a:rPr>
              <a:t> </a:t>
            </a:r>
            <a:r>
              <a:rPr dirty="0" sz="900">
                <a:latin typeface="Liberation Serif"/>
                <a:cs typeface="Liberation Serif"/>
              </a:rPr>
              <a:t>3 because</a:t>
            </a:r>
            <a:r>
              <a:rPr dirty="0" sz="900" spc="-10">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→3</a:t>
            </a:r>
            <a:r>
              <a:rPr dirty="0" baseline="-11904" sz="1050" spc="-15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85">
                <a:latin typeface="DejaVu Sans"/>
                <a:cs typeface="DejaVu Sans"/>
              </a:rPr>
              <a:t> </a:t>
            </a:r>
            <a:r>
              <a:rPr dirty="0" sz="900">
                <a:latin typeface="Liberation Serif"/>
                <a:cs typeface="Liberation Serif"/>
              </a:rPr>
              <a:t>does</a:t>
            </a:r>
            <a:r>
              <a:rPr dirty="0" sz="900" spc="-5">
                <a:latin typeface="Liberation Serif"/>
                <a:cs typeface="Liberation Serif"/>
              </a:rPr>
              <a:t> </a:t>
            </a:r>
            <a:r>
              <a:rPr dirty="0" sz="900">
                <a:latin typeface="Liberation Serif"/>
                <a:cs typeface="Liberation Serif"/>
              </a:rPr>
              <a:t>not exist.</a:t>
            </a:r>
            <a:r>
              <a:rPr dirty="0" sz="900" spc="-5">
                <a:latin typeface="Liberation Serif"/>
                <a:cs typeface="Liberation Serif"/>
              </a:rPr>
              <a:t> However,</a:t>
            </a:r>
            <a:r>
              <a:rPr dirty="0" sz="900">
                <a:latin typeface="Liberation Serif"/>
                <a:cs typeface="Liberation Serif"/>
              </a:rPr>
              <a:t> since</a:t>
            </a:r>
            <a:r>
              <a:rPr dirty="0" sz="900" spc="-10">
                <a:latin typeface="Liberation Serif"/>
                <a:cs typeface="Liberation Serif"/>
              </a:rPr>
              <a:t> </a:t>
            </a:r>
            <a:r>
              <a:rPr dirty="0" sz="900" spc="55" i="1">
                <a:latin typeface="Arial"/>
                <a:cs typeface="Arial"/>
              </a:rPr>
              <a:t>lim</a:t>
            </a:r>
            <a:r>
              <a:rPr dirty="0" baseline="-21367" sz="975" spc="82" i="1">
                <a:latin typeface="Arial"/>
                <a:cs typeface="Arial"/>
              </a:rPr>
              <a:t>x</a:t>
            </a:r>
            <a:r>
              <a:rPr dirty="0" baseline="-19841" sz="1050" spc="82">
                <a:latin typeface="DejaVu Sans"/>
                <a:cs typeface="DejaVu Sans"/>
              </a:rPr>
              <a:t>→3</a:t>
            </a:r>
            <a:r>
              <a:rPr dirty="0" sz="500" spc="55">
                <a:latin typeface="DejaVu Sans"/>
                <a:cs typeface="DejaVu Sans"/>
              </a:rPr>
              <a:t>−</a:t>
            </a:r>
            <a:r>
              <a:rPr dirty="0" sz="500" spc="1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5">
                <a:latin typeface="DejaVu Sans"/>
                <a:cs typeface="DejaVu Sans"/>
              </a:rPr>
              <a:t> </a:t>
            </a:r>
            <a:r>
              <a:rPr dirty="0" sz="1050" spc="-155">
                <a:latin typeface="DejaVu Sans"/>
                <a:cs typeface="DejaVu Sans"/>
              </a:rPr>
              <a:t>−5</a:t>
            </a:r>
            <a:r>
              <a:rPr dirty="0" sz="1050" spc="-35">
                <a:latin typeface="DejaVu Sans"/>
                <a:cs typeface="DejaVu Sans"/>
              </a:rPr>
              <a:t> </a:t>
            </a:r>
            <a:r>
              <a:rPr dirty="0" sz="900">
                <a:latin typeface="Liberation Serif"/>
                <a:cs typeface="Liberation Serif"/>
              </a:rPr>
              <a:t>and</a:t>
            </a:r>
            <a:endParaRPr sz="900">
              <a:latin typeface="Liberation Serif"/>
              <a:cs typeface="Liberation Serif"/>
            </a:endParaRPr>
          </a:p>
          <a:p>
            <a:pPr marL="12700">
              <a:lnSpc>
                <a:spcPts val="1230"/>
              </a:lnSpc>
            </a:pPr>
            <a:r>
              <a:rPr dirty="0" sz="900" spc="55" i="1">
                <a:latin typeface="Arial"/>
                <a:cs typeface="Arial"/>
              </a:rPr>
              <a:t>lim</a:t>
            </a:r>
            <a:r>
              <a:rPr dirty="0" baseline="-21367" sz="975" spc="82" i="1">
                <a:latin typeface="Arial"/>
                <a:cs typeface="Arial"/>
              </a:rPr>
              <a:t>x</a:t>
            </a:r>
            <a:r>
              <a:rPr dirty="0" baseline="-19841" sz="1050" spc="82">
                <a:latin typeface="DejaVu Sans"/>
                <a:cs typeface="DejaVu Sans"/>
              </a:rPr>
              <a:t>→3</a:t>
            </a:r>
            <a:r>
              <a:rPr dirty="0" sz="500" spc="5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4 </a:t>
            </a:r>
            <a:r>
              <a:rPr dirty="0" sz="900">
                <a:latin typeface="Liberation Serif"/>
                <a:cs typeface="Liberation Serif"/>
              </a:rPr>
              <a:t>both exist, we conclude that the function has a jump discontinuity at</a:t>
            </a:r>
            <a:r>
              <a:rPr dirty="0" sz="900" spc="-140">
                <a:latin typeface="Liberation Serif"/>
                <a:cs typeface="Liberation Serif"/>
              </a:rPr>
              <a:t> </a:t>
            </a:r>
            <a:r>
              <a:rPr dirty="0" sz="900">
                <a:latin typeface="Liberation Serif"/>
                <a:cs typeface="Liberation Serif"/>
              </a:rPr>
              <a:t>3.</a:t>
            </a:r>
            <a:endParaRPr sz="900">
              <a:latin typeface="Liberation Serif"/>
              <a:cs typeface="Liberation Serif"/>
            </a:endParaRPr>
          </a:p>
          <a:p>
            <a:pPr marL="12700">
              <a:lnSpc>
                <a:spcPct val="100000"/>
              </a:lnSpc>
              <a:spcBef>
                <a:spcPts val="790"/>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2.5.5</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Classifying </a:t>
            </a:r>
            <a:r>
              <a:rPr dirty="0" sz="1050" spc="15">
                <a:solidFill>
                  <a:srgbClr val="2E4E4E"/>
                </a:solidFill>
                <a:latin typeface="Liberation Sans"/>
                <a:cs typeface="Liberation Sans"/>
              </a:rPr>
              <a:t>a</a:t>
            </a:r>
            <a:r>
              <a:rPr dirty="0" sz="1050" spc="-30">
                <a:solidFill>
                  <a:srgbClr val="2E4E4E"/>
                </a:solidFill>
                <a:latin typeface="Liberation Sans"/>
                <a:cs typeface="Liberation Sans"/>
              </a:rPr>
              <a:t> </a:t>
            </a:r>
            <a:r>
              <a:rPr dirty="0" sz="1050" spc="5">
                <a:solidFill>
                  <a:srgbClr val="2E4E4E"/>
                </a:solidFill>
                <a:latin typeface="Liberation Sans"/>
                <a:cs typeface="Liberation Sans"/>
              </a:rPr>
              <a:t>Discontinuity</a:t>
            </a:r>
            <a:endParaRPr sz="1050">
              <a:latin typeface="Liberation Sans"/>
              <a:cs typeface="Liberation Sans"/>
            </a:endParaRPr>
          </a:p>
        </p:txBody>
      </p:sp>
      <p:sp>
        <p:nvSpPr>
          <p:cNvPr id="41" name="object 41"/>
          <p:cNvSpPr txBox="1"/>
          <p:nvPr/>
        </p:nvSpPr>
        <p:spPr>
          <a:xfrm>
            <a:off x="848360" y="8682482"/>
            <a:ext cx="585978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Determine</a:t>
            </a:r>
            <a:r>
              <a:rPr dirty="0" sz="900" spc="145">
                <a:latin typeface="Liberation Serif"/>
                <a:cs typeface="Liberation Serif"/>
              </a:rPr>
              <a:t> </a:t>
            </a:r>
            <a:r>
              <a:rPr dirty="0" sz="900">
                <a:latin typeface="Liberation Serif"/>
                <a:cs typeface="Liberation Serif"/>
              </a:rPr>
              <a:t>whether</a:t>
            </a:r>
            <a:r>
              <a:rPr dirty="0" sz="900" spc="14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40">
                <a:latin typeface="DejaVu Sans"/>
                <a:cs typeface="DejaVu Sans"/>
              </a:rPr>
              <a:t> </a:t>
            </a:r>
            <a:r>
              <a:rPr dirty="0" baseline="47008" sz="975" spc="-60" i="1">
                <a:latin typeface="Arial"/>
                <a:cs typeface="Arial"/>
              </a:rPr>
              <a:t>x</a:t>
            </a:r>
            <a:r>
              <a:rPr dirty="0" baseline="43650" sz="1050" spc="-60">
                <a:latin typeface="DejaVu Sans"/>
                <a:cs typeface="DejaVu Sans"/>
              </a:rPr>
              <a:t>+2</a:t>
            </a:r>
            <a:r>
              <a:rPr dirty="0" baseline="43650" sz="1050" spc="104">
                <a:latin typeface="DejaVu Sans"/>
                <a:cs typeface="DejaVu Sans"/>
              </a:rPr>
              <a:t> </a:t>
            </a:r>
            <a:r>
              <a:rPr dirty="0" sz="900">
                <a:latin typeface="Liberation Serif"/>
                <a:cs typeface="Liberation Serif"/>
              </a:rPr>
              <a:t>is</a:t>
            </a:r>
            <a:r>
              <a:rPr dirty="0" sz="900" spc="155">
                <a:latin typeface="Liberation Serif"/>
                <a:cs typeface="Liberation Serif"/>
              </a:rPr>
              <a:t> </a:t>
            </a:r>
            <a:r>
              <a:rPr dirty="0" sz="900">
                <a:latin typeface="Liberation Serif"/>
                <a:cs typeface="Liberation Serif"/>
              </a:rPr>
              <a:t>continuous</a:t>
            </a:r>
            <a:r>
              <a:rPr dirty="0" sz="900" spc="150">
                <a:latin typeface="Liberation Serif"/>
                <a:cs typeface="Liberation Serif"/>
              </a:rPr>
              <a:t> </a:t>
            </a:r>
            <a:r>
              <a:rPr dirty="0" sz="900">
                <a:latin typeface="Liberation Serif"/>
                <a:cs typeface="Liberation Serif"/>
              </a:rPr>
              <a:t>at</a:t>
            </a:r>
            <a:r>
              <a:rPr dirty="0" sz="900" spc="150">
                <a:latin typeface="Liberation Serif"/>
                <a:cs typeface="Liberation Serif"/>
              </a:rPr>
              <a:t> </a:t>
            </a:r>
            <a:r>
              <a:rPr dirty="0" sz="900">
                <a:latin typeface="Liberation Serif"/>
                <a:cs typeface="Liberation Serif"/>
              </a:rPr>
              <a:t>−1.</a:t>
            </a:r>
            <a:r>
              <a:rPr dirty="0" sz="900" spc="150">
                <a:latin typeface="Liberation Serif"/>
                <a:cs typeface="Liberation Serif"/>
              </a:rPr>
              <a:t> </a:t>
            </a:r>
            <a:r>
              <a:rPr dirty="0" sz="900">
                <a:latin typeface="Liberation Serif"/>
                <a:cs typeface="Liberation Serif"/>
              </a:rPr>
              <a:t>If</a:t>
            </a:r>
            <a:r>
              <a:rPr dirty="0" sz="900" spc="155">
                <a:latin typeface="Liberation Serif"/>
                <a:cs typeface="Liberation Serif"/>
              </a:rPr>
              <a:t> </a:t>
            </a:r>
            <a:r>
              <a:rPr dirty="0" sz="900">
                <a:latin typeface="Liberation Serif"/>
                <a:cs typeface="Liberation Serif"/>
              </a:rPr>
              <a:t>the</a:t>
            </a:r>
            <a:r>
              <a:rPr dirty="0" sz="900" spc="150">
                <a:latin typeface="Liberation Serif"/>
                <a:cs typeface="Liberation Serif"/>
              </a:rPr>
              <a:t> </a:t>
            </a:r>
            <a:r>
              <a:rPr dirty="0" sz="900">
                <a:latin typeface="Liberation Serif"/>
                <a:cs typeface="Liberation Serif"/>
              </a:rPr>
              <a:t>function</a:t>
            </a:r>
            <a:r>
              <a:rPr dirty="0" sz="900" spc="150">
                <a:latin typeface="Liberation Serif"/>
                <a:cs typeface="Liberation Serif"/>
              </a:rPr>
              <a:t> </a:t>
            </a:r>
            <a:r>
              <a:rPr dirty="0" sz="900">
                <a:latin typeface="Liberation Serif"/>
                <a:cs typeface="Liberation Serif"/>
              </a:rPr>
              <a:t>is</a:t>
            </a:r>
            <a:r>
              <a:rPr dirty="0" sz="900" spc="155">
                <a:latin typeface="Liberation Serif"/>
                <a:cs typeface="Liberation Serif"/>
              </a:rPr>
              <a:t> </a:t>
            </a:r>
            <a:r>
              <a:rPr dirty="0" sz="900">
                <a:latin typeface="Liberation Serif"/>
                <a:cs typeface="Liberation Serif"/>
              </a:rPr>
              <a:t>discontinuous</a:t>
            </a:r>
            <a:r>
              <a:rPr dirty="0" sz="900" spc="150">
                <a:latin typeface="Liberation Serif"/>
                <a:cs typeface="Liberation Serif"/>
              </a:rPr>
              <a:t> </a:t>
            </a:r>
            <a:r>
              <a:rPr dirty="0" sz="900">
                <a:latin typeface="Liberation Serif"/>
                <a:cs typeface="Liberation Serif"/>
              </a:rPr>
              <a:t>at</a:t>
            </a:r>
            <a:r>
              <a:rPr dirty="0" sz="900" spc="150">
                <a:latin typeface="Liberation Serif"/>
                <a:cs typeface="Liberation Serif"/>
              </a:rPr>
              <a:t> </a:t>
            </a:r>
            <a:r>
              <a:rPr dirty="0" sz="900">
                <a:latin typeface="Liberation Serif"/>
                <a:cs typeface="Liberation Serif"/>
              </a:rPr>
              <a:t>−1,</a:t>
            </a:r>
            <a:r>
              <a:rPr dirty="0" sz="900" spc="150">
                <a:latin typeface="Liberation Serif"/>
                <a:cs typeface="Liberation Serif"/>
              </a:rPr>
              <a:t> </a:t>
            </a:r>
            <a:r>
              <a:rPr dirty="0" sz="900">
                <a:latin typeface="Liberation Serif"/>
                <a:cs typeface="Liberation Serif"/>
              </a:rPr>
              <a:t>classify</a:t>
            </a:r>
            <a:r>
              <a:rPr dirty="0" sz="900" spc="155">
                <a:latin typeface="Liberation Serif"/>
                <a:cs typeface="Liberation Serif"/>
              </a:rPr>
              <a:t> </a:t>
            </a:r>
            <a:r>
              <a:rPr dirty="0" sz="900">
                <a:latin typeface="Liberation Serif"/>
                <a:cs typeface="Liberation Serif"/>
              </a:rPr>
              <a:t>the</a:t>
            </a:r>
            <a:r>
              <a:rPr dirty="0" sz="900" spc="150">
                <a:latin typeface="Liberation Serif"/>
                <a:cs typeface="Liberation Serif"/>
              </a:rPr>
              <a:t> </a:t>
            </a:r>
            <a:r>
              <a:rPr dirty="0" sz="900">
                <a:latin typeface="Liberation Serif"/>
                <a:cs typeface="Liberation Serif"/>
              </a:rPr>
              <a:t>discontinuity</a:t>
            </a:r>
            <a:r>
              <a:rPr dirty="0" sz="900" spc="150">
                <a:latin typeface="Liberation Serif"/>
                <a:cs typeface="Liberation Serif"/>
              </a:rPr>
              <a:t> </a:t>
            </a:r>
            <a:r>
              <a:rPr dirty="0" sz="900">
                <a:latin typeface="Liberation Serif"/>
                <a:cs typeface="Liberation Serif"/>
              </a:rPr>
              <a:t>as</a:t>
            </a:r>
            <a:endParaRPr sz="900">
              <a:latin typeface="Liberation Serif"/>
              <a:cs typeface="Liberation Serif"/>
            </a:endParaRPr>
          </a:p>
        </p:txBody>
      </p:sp>
      <p:sp>
        <p:nvSpPr>
          <p:cNvPr id="42" name="object 42"/>
          <p:cNvSpPr txBox="1"/>
          <p:nvPr/>
        </p:nvSpPr>
        <p:spPr>
          <a:xfrm>
            <a:off x="2205770" y="8768857"/>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1</a:t>
            </a:r>
            <a:endParaRPr sz="700">
              <a:latin typeface="DejaVu Sans"/>
              <a:cs typeface="DejaVu Sans"/>
            </a:endParaRPr>
          </a:p>
        </p:txBody>
      </p:sp>
      <p:sp>
        <p:nvSpPr>
          <p:cNvPr id="43" name="object 43"/>
          <p:cNvSpPr/>
          <p:nvPr/>
        </p:nvSpPr>
        <p:spPr>
          <a:xfrm>
            <a:off x="2210580" y="8793908"/>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44" name="object 44"/>
          <p:cNvSpPr/>
          <p:nvPr/>
        </p:nvSpPr>
        <p:spPr>
          <a:xfrm>
            <a:off x="4221384" y="9508649"/>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45" name="object 45"/>
          <p:cNvSpPr/>
          <p:nvPr/>
        </p:nvSpPr>
        <p:spPr>
          <a:xfrm>
            <a:off x="5555566" y="9508649"/>
            <a:ext cx="181610" cy="0"/>
          </a:xfrm>
          <a:custGeom>
            <a:avLst/>
            <a:gdLst/>
            <a:ahLst/>
            <a:cxnLst/>
            <a:rect l="l" t="t" r="r" b="b"/>
            <a:pathLst>
              <a:path w="181610" h="0">
                <a:moveTo>
                  <a:pt x="0" y="0"/>
                </a:moveTo>
                <a:lnTo>
                  <a:pt x="181067" y="0"/>
                </a:lnTo>
              </a:path>
            </a:pathLst>
          </a:custGeom>
          <a:ln w="9529">
            <a:solidFill>
              <a:srgbClr val="000000"/>
            </a:solidFill>
          </a:ln>
        </p:spPr>
        <p:txBody>
          <a:bodyPr wrap="square" lIns="0" tIns="0" rIns="0" bIns="0" rtlCol="0"/>
          <a:lstStyle/>
          <a:p/>
        </p:txBody>
      </p:sp>
      <p:sp>
        <p:nvSpPr>
          <p:cNvPr id="46" name="object 46"/>
          <p:cNvSpPr txBox="1"/>
          <p:nvPr/>
        </p:nvSpPr>
        <p:spPr>
          <a:xfrm>
            <a:off x="848360" y="9235215"/>
            <a:ext cx="5856605" cy="808990"/>
          </a:xfrm>
          <a:prstGeom prst="rect">
            <a:avLst/>
          </a:prstGeom>
        </p:spPr>
        <p:txBody>
          <a:bodyPr wrap="square" lIns="0" tIns="11430" rIns="0" bIns="0" rtlCol="0" vert="horz">
            <a:spAutoFit/>
          </a:bodyPr>
          <a:lstStyle/>
          <a:p>
            <a:pPr marL="12700">
              <a:lnSpc>
                <a:spcPts val="1220"/>
              </a:lnSpc>
              <a:spcBef>
                <a:spcPts val="90"/>
              </a:spcBef>
            </a:pPr>
            <a:r>
              <a:rPr dirty="0" sz="900">
                <a:latin typeface="Liberation Serif"/>
                <a:cs typeface="Liberation Serif"/>
              </a:rPr>
              <a:t>The</a:t>
            </a:r>
            <a:r>
              <a:rPr dirty="0" sz="900" spc="45">
                <a:latin typeface="Liberation Serif"/>
                <a:cs typeface="Liberation Serif"/>
              </a:rPr>
              <a:t> </a:t>
            </a:r>
            <a:r>
              <a:rPr dirty="0" sz="900">
                <a:latin typeface="Liberation Serif"/>
                <a:cs typeface="Liberation Serif"/>
              </a:rPr>
              <a:t>function</a:t>
            </a:r>
            <a:r>
              <a:rPr dirty="0" sz="900" spc="45">
                <a:latin typeface="Liberation Serif"/>
                <a:cs typeface="Liberation Serif"/>
              </a:rPr>
              <a:t> </a:t>
            </a:r>
            <a:r>
              <a:rPr dirty="0" sz="900">
                <a:latin typeface="Liberation Serif"/>
                <a:cs typeface="Liberation Serif"/>
              </a:rPr>
              <a:t>value</a:t>
            </a:r>
            <a:r>
              <a:rPr dirty="0" sz="900" spc="40">
                <a:latin typeface="Liberation Serif"/>
                <a:cs typeface="Liberation Serif"/>
              </a:rPr>
              <a:t> </a:t>
            </a:r>
            <a:r>
              <a:rPr dirty="0" sz="900" spc="-20" i="1">
                <a:latin typeface="Arial"/>
                <a:cs typeface="Arial"/>
              </a:rPr>
              <a:t>f</a:t>
            </a:r>
            <a:r>
              <a:rPr dirty="0" sz="1050" spc="-20">
                <a:latin typeface="DejaVu Sans"/>
                <a:cs typeface="DejaVu Sans"/>
              </a:rPr>
              <a:t>(−1)</a:t>
            </a:r>
            <a:r>
              <a:rPr dirty="0" sz="1050" spc="-5">
                <a:latin typeface="DejaVu Sans"/>
                <a:cs typeface="DejaVu Sans"/>
              </a:rPr>
              <a:t> </a:t>
            </a:r>
            <a:r>
              <a:rPr dirty="0" sz="900">
                <a:latin typeface="Liberation Serif"/>
                <a:cs typeface="Liberation Serif"/>
              </a:rPr>
              <a:t>is</a:t>
            </a:r>
            <a:r>
              <a:rPr dirty="0" sz="900" spc="50">
                <a:latin typeface="Liberation Serif"/>
                <a:cs typeface="Liberation Serif"/>
              </a:rPr>
              <a:t> </a:t>
            </a:r>
            <a:r>
              <a:rPr dirty="0" sz="900">
                <a:latin typeface="Liberation Serif"/>
                <a:cs typeface="Liberation Serif"/>
              </a:rPr>
              <a:t>undefined.</a:t>
            </a:r>
            <a:r>
              <a:rPr dirty="0" sz="900" spc="50">
                <a:latin typeface="Liberation Serif"/>
                <a:cs typeface="Liberation Serif"/>
              </a:rPr>
              <a:t> </a:t>
            </a:r>
            <a:r>
              <a:rPr dirty="0" sz="900">
                <a:latin typeface="Liberation Serif"/>
                <a:cs typeface="Liberation Serif"/>
              </a:rPr>
              <a:t>Therefore,</a:t>
            </a:r>
            <a:r>
              <a:rPr dirty="0" sz="900" spc="50">
                <a:latin typeface="Liberation Serif"/>
                <a:cs typeface="Liberation Serif"/>
              </a:rPr>
              <a:t> </a:t>
            </a:r>
            <a:r>
              <a:rPr dirty="0" sz="900">
                <a:latin typeface="Liberation Serif"/>
                <a:cs typeface="Liberation Serif"/>
              </a:rPr>
              <a:t>the</a:t>
            </a:r>
            <a:r>
              <a:rPr dirty="0" sz="900" spc="50">
                <a:latin typeface="Liberation Serif"/>
                <a:cs typeface="Liberation Serif"/>
              </a:rPr>
              <a:t> </a:t>
            </a:r>
            <a:r>
              <a:rPr dirty="0" sz="900">
                <a:latin typeface="Liberation Serif"/>
                <a:cs typeface="Liberation Serif"/>
              </a:rPr>
              <a:t>function</a:t>
            </a:r>
            <a:r>
              <a:rPr dirty="0" sz="900" spc="55">
                <a:latin typeface="Liberation Serif"/>
                <a:cs typeface="Liberation Serif"/>
              </a:rPr>
              <a:t> </a:t>
            </a:r>
            <a:r>
              <a:rPr dirty="0" sz="900">
                <a:latin typeface="Liberation Serif"/>
                <a:cs typeface="Liberation Serif"/>
              </a:rPr>
              <a:t>is</a:t>
            </a:r>
            <a:r>
              <a:rPr dirty="0" sz="900" spc="50">
                <a:latin typeface="Liberation Serif"/>
                <a:cs typeface="Liberation Serif"/>
              </a:rPr>
              <a:t> </a:t>
            </a:r>
            <a:r>
              <a:rPr dirty="0" sz="900">
                <a:latin typeface="Liberation Serif"/>
                <a:cs typeface="Liberation Serif"/>
              </a:rPr>
              <a:t>not</a:t>
            </a:r>
            <a:r>
              <a:rPr dirty="0" sz="900" spc="50">
                <a:latin typeface="Liberation Serif"/>
                <a:cs typeface="Liberation Serif"/>
              </a:rPr>
              <a:t> </a:t>
            </a:r>
            <a:r>
              <a:rPr dirty="0" sz="900">
                <a:latin typeface="Liberation Serif"/>
                <a:cs typeface="Liberation Serif"/>
              </a:rPr>
              <a:t>continuous</a:t>
            </a:r>
            <a:r>
              <a:rPr dirty="0" sz="900" spc="50">
                <a:latin typeface="Liberation Serif"/>
                <a:cs typeface="Liberation Serif"/>
              </a:rPr>
              <a:t> </a:t>
            </a:r>
            <a:r>
              <a:rPr dirty="0" sz="900">
                <a:latin typeface="Liberation Serif"/>
                <a:cs typeface="Liberation Serif"/>
              </a:rPr>
              <a:t>at</a:t>
            </a:r>
            <a:r>
              <a:rPr dirty="0" sz="900" spc="50">
                <a:latin typeface="Liberation Serif"/>
                <a:cs typeface="Liberation Serif"/>
              </a:rPr>
              <a:t> </a:t>
            </a:r>
            <a:r>
              <a:rPr dirty="0" sz="900">
                <a:latin typeface="Liberation Serif"/>
                <a:cs typeface="Liberation Serif"/>
              </a:rPr>
              <a:t>−1.</a:t>
            </a:r>
            <a:r>
              <a:rPr dirty="0" sz="900" spc="50">
                <a:latin typeface="Liberation Serif"/>
                <a:cs typeface="Liberation Serif"/>
              </a:rPr>
              <a:t> </a:t>
            </a:r>
            <a:r>
              <a:rPr dirty="0" sz="900" spc="-35">
                <a:latin typeface="Liberation Serif"/>
                <a:cs typeface="Liberation Serif"/>
              </a:rPr>
              <a:t>To</a:t>
            </a:r>
            <a:r>
              <a:rPr dirty="0" sz="900" spc="85">
                <a:latin typeface="Liberation Serif"/>
                <a:cs typeface="Liberation Serif"/>
              </a:rPr>
              <a:t> </a:t>
            </a:r>
            <a:r>
              <a:rPr dirty="0" sz="900">
                <a:latin typeface="Liberation Serif"/>
                <a:cs typeface="Liberation Serif"/>
              </a:rPr>
              <a:t>determine</a:t>
            </a:r>
            <a:r>
              <a:rPr dirty="0" sz="900" spc="50">
                <a:latin typeface="Liberation Serif"/>
                <a:cs typeface="Liberation Serif"/>
              </a:rPr>
              <a:t> </a:t>
            </a:r>
            <a:r>
              <a:rPr dirty="0" sz="900">
                <a:latin typeface="Liberation Serif"/>
                <a:cs typeface="Liberation Serif"/>
              </a:rPr>
              <a:t>the</a:t>
            </a:r>
            <a:r>
              <a:rPr dirty="0" sz="900" spc="55">
                <a:latin typeface="Liberation Serif"/>
                <a:cs typeface="Liberation Serif"/>
              </a:rPr>
              <a:t> </a:t>
            </a:r>
            <a:r>
              <a:rPr dirty="0" sz="900">
                <a:latin typeface="Liberation Serif"/>
                <a:cs typeface="Liberation Serif"/>
              </a:rPr>
              <a:t>type</a:t>
            </a:r>
            <a:r>
              <a:rPr dirty="0" sz="900" spc="50">
                <a:latin typeface="Liberation Serif"/>
                <a:cs typeface="Liberation Serif"/>
              </a:rPr>
              <a:t> </a:t>
            </a:r>
            <a:r>
              <a:rPr dirty="0" sz="900">
                <a:latin typeface="Liberation Serif"/>
                <a:cs typeface="Liberation Serif"/>
              </a:rPr>
              <a:t>of</a:t>
            </a:r>
            <a:endParaRPr sz="900">
              <a:latin typeface="Liberation Serif"/>
              <a:cs typeface="Liberation Serif"/>
            </a:endParaRPr>
          </a:p>
          <a:p>
            <a:pPr marL="3379470">
              <a:lnSpc>
                <a:spcPts val="430"/>
              </a:lnSpc>
              <a:tabLst>
                <a:tab pos="4718050" algn="l"/>
              </a:tabLst>
            </a:pPr>
            <a:r>
              <a:rPr dirty="0" sz="650" spc="-40" i="1">
                <a:latin typeface="Arial"/>
                <a:cs typeface="Arial"/>
              </a:rPr>
              <a:t>x</a:t>
            </a:r>
            <a:r>
              <a:rPr dirty="0" sz="700" spc="-40">
                <a:latin typeface="DejaVu Sans"/>
                <a:cs typeface="DejaVu Sans"/>
              </a:rPr>
              <a:t>+2	</a:t>
            </a:r>
            <a:r>
              <a:rPr dirty="0" sz="650" spc="-40" i="1">
                <a:latin typeface="Arial"/>
                <a:cs typeface="Arial"/>
              </a:rPr>
              <a:t>x</a:t>
            </a:r>
            <a:r>
              <a:rPr dirty="0" sz="700" spc="-40">
                <a:latin typeface="DejaVu Sans"/>
                <a:cs typeface="DejaVu Sans"/>
              </a:rPr>
              <a:t>+2</a:t>
            </a:r>
            <a:endParaRPr sz="700">
              <a:latin typeface="DejaVu Sans"/>
              <a:cs typeface="DejaVu Sans"/>
            </a:endParaRPr>
          </a:p>
          <a:p>
            <a:pPr marL="12700">
              <a:lnSpc>
                <a:spcPts val="890"/>
              </a:lnSpc>
            </a:pPr>
            <a:r>
              <a:rPr dirty="0" sz="900" spc="-5">
                <a:latin typeface="Liberation Serif"/>
                <a:cs typeface="Liberation Serif"/>
              </a:rPr>
              <a:t>discontinuity, </a:t>
            </a:r>
            <a:r>
              <a:rPr dirty="0" sz="900">
                <a:latin typeface="Liberation Serif"/>
                <a:cs typeface="Liberation Serif"/>
              </a:rPr>
              <a:t>we must determine the limit at −1. </a:t>
            </a:r>
            <a:r>
              <a:rPr dirty="0" sz="900" spc="-40">
                <a:latin typeface="Liberation Serif"/>
                <a:cs typeface="Liberation Serif"/>
              </a:rPr>
              <a:t>We </a:t>
            </a:r>
            <a:r>
              <a:rPr dirty="0" sz="900">
                <a:latin typeface="Liberation Serif"/>
                <a:cs typeface="Liberation Serif"/>
              </a:rPr>
              <a:t>see that </a:t>
            </a:r>
            <a:r>
              <a:rPr dirty="0" sz="900" spc="40" i="1">
                <a:latin typeface="Arial"/>
                <a:cs typeface="Arial"/>
              </a:rPr>
              <a:t>lim</a:t>
            </a:r>
            <a:r>
              <a:rPr dirty="0" baseline="-21367" sz="975" spc="60" i="1">
                <a:latin typeface="Arial"/>
                <a:cs typeface="Arial"/>
              </a:rPr>
              <a:t>x</a:t>
            </a:r>
            <a:r>
              <a:rPr dirty="0" baseline="-19841" sz="1050" spc="60">
                <a:latin typeface="DejaVu Sans"/>
                <a:cs typeface="DejaVu Sans"/>
              </a:rPr>
              <a:t>→−1</a:t>
            </a:r>
            <a:r>
              <a:rPr dirty="0" baseline="11111" sz="750" spc="60">
                <a:latin typeface="DejaVu Sans"/>
                <a:cs typeface="DejaVu Sans"/>
              </a:rPr>
              <a:t>− </a:t>
            </a:r>
            <a:r>
              <a:rPr dirty="0" baseline="-34188" sz="975" spc="-60" i="1">
                <a:latin typeface="Arial"/>
                <a:cs typeface="Arial"/>
              </a:rPr>
              <a:t>x</a:t>
            </a:r>
            <a:r>
              <a:rPr dirty="0" baseline="-31746" sz="1050" spc="-60">
                <a:latin typeface="DejaVu Sans"/>
                <a:cs typeface="DejaVu Sans"/>
              </a:rPr>
              <a:t>+1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and </a:t>
            </a:r>
            <a:r>
              <a:rPr dirty="0" sz="900" spc="40" i="1">
                <a:latin typeface="Arial"/>
                <a:cs typeface="Arial"/>
              </a:rPr>
              <a:t>lim</a:t>
            </a:r>
            <a:r>
              <a:rPr dirty="0" baseline="-21367" sz="975" spc="60" i="1">
                <a:latin typeface="Arial"/>
                <a:cs typeface="Arial"/>
              </a:rPr>
              <a:t>x</a:t>
            </a:r>
            <a:r>
              <a:rPr dirty="0" baseline="-19841" sz="1050" spc="60">
                <a:latin typeface="DejaVu Sans"/>
                <a:cs typeface="DejaVu Sans"/>
              </a:rPr>
              <a:t>→−1</a:t>
            </a:r>
            <a:r>
              <a:rPr dirty="0" baseline="11111" sz="750" spc="60">
                <a:latin typeface="DejaVu Sans"/>
                <a:cs typeface="DejaVu Sans"/>
              </a:rPr>
              <a:t>+ </a:t>
            </a:r>
            <a:r>
              <a:rPr dirty="0" baseline="-34188" sz="975" spc="-60" i="1">
                <a:latin typeface="Arial"/>
                <a:cs typeface="Arial"/>
              </a:rPr>
              <a:t>x</a:t>
            </a:r>
            <a:r>
              <a:rPr dirty="0" baseline="-31746" sz="1050" spc="-60">
                <a:latin typeface="DejaVu Sans"/>
                <a:cs typeface="DejaVu Sans"/>
              </a:rPr>
              <a:t>+1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a:t>
            </a:r>
            <a:r>
              <a:rPr dirty="0" sz="900" spc="220">
                <a:latin typeface="Liberation Serif"/>
                <a:cs typeface="Liberation Serif"/>
              </a:rPr>
              <a:t> </a:t>
            </a:r>
            <a:r>
              <a:rPr dirty="0" sz="900">
                <a:latin typeface="Liberation Serif"/>
                <a:cs typeface="Liberation Serif"/>
              </a:rPr>
              <a:t>Therefore,</a:t>
            </a:r>
            <a:endParaRPr sz="900">
              <a:latin typeface="Liberation Serif"/>
              <a:cs typeface="Liberation Serif"/>
            </a:endParaRPr>
          </a:p>
          <a:p>
            <a:pPr marL="12700">
              <a:lnSpc>
                <a:spcPct val="100000"/>
              </a:lnSpc>
              <a:spcBef>
                <a:spcPts val="315"/>
              </a:spcBef>
            </a:pPr>
            <a:r>
              <a:rPr dirty="0" sz="900">
                <a:latin typeface="Liberation Serif"/>
                <a:cs typeface="Liberation Serif"/>
              </a:rPr>
              <a:t>the function has an infinite discontinuity at</a:t>
            </a:r>
            <a:r>
              <a:rPr dirty="0" sz="900" spc="-10">
                <a:latin typeface="Liberation Serif"/>
                <a:cs typeface="Liberation Serif"/>
              </a:rPr>
              <a:t> </a:t>
            </a:r>
            <a:r>
              <a:rPr dirty="0" sz="900">
                <a:latin typeface="Liberation Serif"/>
                <a:cs typeface="Liberation Serif"/>
              </a:rPr>
              <a:t>−1.</a:t>
            </a:r>
            <a:endParaRPr sz="900">
              <a:latin typeface="Liberation Serif"/>
              <a:cs typeface="Liberation Serif"/>
            </a:endParaRPr>
          </a:p>
          <a:p>
            <a:pPr marL="12700">
              <a:lnSpc>
                <a:spcPct val="100000"/>
              </a:lnSpc>
              <a:spcBef>
                <a:spcPts val="745"/>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2.5.3</a:t>
            </a:r>
            <a:endParaRPr sz="1250">
              <a:latin typeface="DejaVu Sans"/>
              <a:cs typeface="DejaVu Sans"/>
            </a:endParaRPr>
          </a:p>
        </p:txBody>
      </p:sp>
      <p:sp>
        <p:nvSpPr>
          <p:cNvPr id="47" name="object 47"/>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8" name="object 48"/>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49" name="object 49"/>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902"/>
            <a:ext cx="5994400" cy="1458595"/>
          </a:xfrm>
          <a:custGeom>
            <a:avLst/>
            <a:gdLst/>
            <a:ahLst/>
            <a:cxnLst/>
            <a:rect l="l" t="t" r="r" b="b"/>
            <a:pathLst>
              <a:path w="5994400" h="1458595">
                <a:moveTo>
                  <a:pt x="5946660" y="1458071"/>
                </a:moveTo>
                <a:lnTo>
                  <a:pt x="47649" y="1458071"/>
                </a:lnTo>
                <a:lnTo>
                  <a:pt x="38141" y="1457199"/>
                </a:lnTo>
                <a:lnTo>
                  <a:pt x="3488" y="1428714"/>
                </a:lnTo>
                <a:lnTo>
                  <a:pt x="0" y="0"/>
                </a:lnTo>
                <a:lnTo>
                  <a:pt x="5994292" y="0"/>
                </a:lnTo>
                <a:lnTo>
                  <a:pt x="5994292" y="1410513"/>
                </a:lnTo>
                <a:lnTo>
                  <a:pt x="5993426" y="1419929"/>
                </a:lnTo>
                <a:lnTo>
                  <a:pt x="5964940" y="1454582"/>
                </a:lnTo>
                <a:lnTo>
                  <a:pt x="5946660" y="1458071"/>
                </a:lnTo>
                <a:close/>
              </a:path>
            </a:pathLst>
          </a:custGeom>
          <a:solidFill>
            <a:srgbClr val="560475">
              <a:alpha val="3138"/>
            </a:srgbClr>
          </a:solidFill>
        </p:spPr>
        <p:txBody>
          <a:bodyPr wrap="square" lIns="0" tIns="0" rIns="0" bIns="0" rtlCol="0"/>
          <a:lstStyle/>
          <a:p/>
        </p:txBody>
      </p:sp>
      <p:sp>
        <p:nvSpPr>
          <p:cNvPr id="3" name="object 3"/>
          <p:cNvSpPr/>
          <p:nvPr/>
        </p:nvSpPr>
        <p:spPr>
          <a:xfrm>
            <a:off x="790628" y="850902"/>
            <a:ext cx="5975350" cy="1449070"/>
          </a:xfrm>
          <a:custGeom>
            <a:avLst/>
            <a:gdLst/>
            <a:ahLst/>
            <a:cxnLst/>
            <a:rect l="l" t="t" r="r" b="b"/>
            <a:pathLst>
              <a:path w="5975350" h="1449070">
                <a:moveTo>
                  <a:pt x="5942163" y="1448563"/>
                </a:moveTo>
                <a:lnTo>
                  <a:pt x="33064" y="1448563"/>
                </a:lnTo>
                <a:lnTo>
                  <a:pt x="28201" y="1447610"/>
                </a:lnTo>
                <a:lnTo>
                  <a:pt x="967" y="1420355"/>
                </a:lnTo>
                <a:lnTo>
                  <a:pt x="0" y="1415495"/>
                </a:lnTo>
                <a:lnTo>
                  <a:pt x="0" y="0"/>
                </a:lnTo>
                <a:lnTo>
                  <a:pt x="5975232" y="0"/>
                </a:lnTo>
                <a:lnTo>
                  <a:pt x="5975232" y="1415495"/>
                </a:lnTo>
                <a:lnTo>
                  <a:pt x="5951703" y="1445705"/>
                </a:lnTo>
                <a:lnTo>
                  <a:pt x="5942163" y="1448563"/>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3414461"/>
            <a:ext cx="5994400" cy="772160"/>
          </a:xfrm>
          <a:custGeom>
            <a:avLst/>
            <a:gdLst/>
            <a:ahLst/>
            <a:cxnLst/>
            <a:rect l="l" t="t" r="r" b="b"/>
            <a:pathLst>
              <a:path w="5994400" h="772160">
                <a:moveTo>
                  <a:pt x="5946651" y="771906"/>
                </a:moveTo>
                <a:lnTo>
                  <a:pt x="47641" y="771906"/>
                </a:lnTo>
                <a:lnTo>
                  <a:pt x="38133" y="771032"/>
                </a:lnTo>
                <a:lnTo>
                  <a:pt x="3480" y="742546"/>
                </a:lnTo>
                <a:lnTo>
                  <a:pt x="0" y="724357"/>
                </a:lnTo>
                <a:lnTo>
                  <a:pt x="0" y="47549"/>
                </a:lnTo>
                <a:lnTo>
                  <a:pt x="21287" y="7826"/>
                </a:lnTo>
                <a:lnTo>
                  <a:pt x="47315" y="0"/>
                </a:lnTo>
                <a:lnTo>
                  <a:pt x="5946977" y="0"/>
                </a:lnTo>
                <a:lnTo>
                  <a:pt x="5986435" y="21267"/>
                </a:lnTo>
                <a:lnTo>
                  <a:pt x="5994283" y="47549"/>
                </a:lnTo>
                <a:lnTo>
                  <a:pt x="5994283" y="724357"/>
                </a:lnTo>
                <a:lnTo>
                  <a:pt x="5972995" y="764049"/>
                </a:lnTo>
                <a:lnTo>
                  <a:pt x="5946651" y="771906"/>
                </a:lnTo>
                <a:close/>
              </a:path>
            </a:pathLst>
          </a:custGeom>
          <a:solidFill>
            <a:srgbClr val="87BF07">
              <a:alpha val="3138"/>
            </a:srgbClr>
          </a:solidFill>
        </p:spPr>
        <p:txBody>
          <a:bodyPr wrap="square" lIns="0" tIns="0" rIns="0" bIns="0" rtlCol="0"/>
          <a:lstStyle/>
          <a:p/>
        </p:txBody>
      </p:sp>
      <p:sp>
        <p:nvSpPr>
          <p:cNvPr id="5" name="object 5"/>
          <p:cNvSpPr/>
          <p:nvPr/>
        </p:nvSpPr>
        <p:spPr>
          <a:xfrm>
            <a:off x="781098" y="3414431"/>
            <a:ext cx="5994400" cy="772160"/>
          </a:xfrm>
          <a:custGeom>
            <a:avLst/>
            <a:gdLst/>
            <a:ahLst/>
            <a:cxnLst/>
            <a:rect l="l" t="t" r="r" b="b"/>
            <a:pathLst>
              <a:path w="5994400" h="772160">
                <a:moveTo>
                  <a:pt x="5946660" y="771936"/>
                </a:moveTo>
                <a:lnTo>
                  <a:pt x="47649" y="771936"/>
                </a:lnTo>
                <a:lnTo>
                  <a:pt x="38141" y="771062"/>
                </a:lnTo>
                <a:lnTo>
                  <a:pt x="3488" y="742576"/>
                </a:lnTo>
                <a:lnTo>
                  <a:pt x="0" y="724296"/>
                </a:lnTo>
                <a:lnTo>
                  <a:pt x="0" y="47670"/>
                </a:lnTo>
                <a:lnTo>
                  <a:pt x="21295" y="7856"/>
                </a:lnTo>
                <a:lnTo>
                  <a:pt x="47649" y="0"/>
                </a:lnTo>
                <a:lnTo>
                  <a:pt x="5946660" y="0"/>
                </a:lnTo>
                <a:lnTo>
                  <a:pt x="5956157" y="873"/>
                </a:lnTo>
                <a:lnTo>
                  <a:pt x="5964940" y="3493"/>
                </a:lnTo>
                <a:lnTo>
                  <a:pt x="5973003" y="7856"/>
                </a:lnTo>
                <a:lnTo>
                  <a:pt x="5975050" y="9559"/>
                </a:lnTo>
                <a:lnTo>
                  <a:pt x="42594" y="9559"/>
                </a:lnTo>
                <a:lnTo>
                  <a:pt x="37731" y="10512"/>
                </a:lnTo>
                <a:lnTo>
                  <a:pt x="10497" y="37768"/>
                </a:lnTo>
                <a:lnTo>
                  <a:pt x="9529" y="42628"/>
                </a:lnTo>
                <a:lnTo>
                  <a:pt x="9529" y="729351"/>
                </a:lnTo>
                <a:lnTo>
                  <a:pt x="33061" y="759465"/>
                </a:lnTo>
                <a:lnTo>
                  <a:pt x="37731" y="761467"/>
                </a:lnTo>
                <a:lnTo>
                  <a:pt x="42594" y="762420"/>
                </a:lnTo>
                <a:lnTo>
                  <a:pt x="5974998" y="762420"/>
                </a:lnTo>
                <a:lnTo>
                  <a:pt x="5973003" y="764079"/>
                </a:lnTo>
                <a:lnTo>
                  <a:pt x="5964940" y="768442"/>
                </a:lnTo>
                <a:lnTo>
                  <a:pt x="5956157" y="771062"/>
                </a:lnTo>
                <a:lnTo>
                  <a:pt x="5946660" y="771936"/>
                </a:lnTo>
                <a:close/>
              </a:path>
              <a:path w="5994400" h="772160">
                <a:moveTo>
                  <a:pt x="5974998" y="762420"/>
                </a:moveTo>
                <a:lnTo>
                  <a:pt x="5951693" y="762420"/>
                </a:lnTo>
                <a:lnTo>
                  <a:pt x="5956563" y="761467"/>
                </a:lnTo>
                <a:lnTo>
                  <a:pt x="5961232" y="759465"/>
                </a:lnTo>
                <a:lnTo>
                  <a:pt x="5984762" y="729351"/>
                </a:lnTo>
                <a:lnTo>
                  <a:pt x="5984762" y="42628"/>
                </a:lnTo>
                <a:lnTo>
                  <a:pt x="5961232" y="12418"/>
                </a:lnTo>
                <a:lnTo>
                  <a:pt x="5951693" y="9559"/>
                </a:lnTo>
                <a:lnTo>
                  <a:pt x="5975050" y="9559"/>
                </a:lnTo>
                <a:lnTo>
                  <a:pt x="5994300" y="47670"/>
                </a:lnTo>
                <a:lnTo>
                  <a:pt x="5994300" y="724296"/>
                </a:lnTo>
                <a:lnTo>
                  <a:pt x="5993426" y="733793"/>
                </a:lnTo>
                <a:lnTo>
                  <a:pt x="5990806" y="742576"/>
                </a:lnTo>
                <a:lnTo>
                  <a:pt x="5986443" y="750639"/>
                </a:lnTo>
                <a:lnTo>
                  <a:pt x="5980340" y="757976"/>
                </a:lnTo>
                <a:lnTo>
                  <a:pt x="5974998" y="762420"/>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3619353"/>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781107" y="5539624"/>
            <a:ext cx="5994400" cy="1057910"/>
          </a:xfrm>
          <a:custGeom>
            <a:avLst/>
            <a:gdLst/>
            <a:ahLst/>
            <a:cxnLst/>
            <a:rect l="l" t="t" r="r" b="b"/>
            <a:pathLst>
              <a:path w="5994400" h="1057909">
                <a:moveTo>
                  <a:pt x="5946651" y="1057803"/>
                </a:moveTo>
                <a:lnTo>
                  <a:pt x="47641" y="1057803"/>
                </a:lnTo>
                <a:lnTo>
                  <a:pt x="38133" y="1056929"/>
                </a:lnTo>
                <a:lnTo>
                  <a:pt x="3480" y="1028443"/>
                </a:lnTo>
                <a:lnTo>
                  <a:pt x="0" y="47544"/>
                </a:lnTo>
                <a:lnTo>
                  <a:pt x="863" y="38124"/>
                </a:lnTo>
                <a:lnTo>
                  <a:pt x="29348" y="3473"/>
                </a:lnTo>
                <a:lnTo>
                  <a:pt x="47588" y="0"/>
                </a:lnTo>
                <a:lnTo>
                  <a:pt x="5946704" y="0"/>
                </a:lnTo>
                <a:lnTo>
                  <a:pt x="5986435" y="21274"/>
                </a:lnTo>
                <a:lnTo>
                  <a:pt x="5994283" y="47544"/>
                </a:lnTo>
                <a:lnTo>
                  <a:pt x="5994283" y="1010254"/>
                </a:lnTo>
                <a:lnTo>
                  <a:pt x="5972995" y="1049946"/>
                </a:lnTo>
                <a:lnTo>
                  <a:pt x="5946651" y="1057803"/>
                </a:lnTo>
                <a:close/>
              </a:path>
            </a:pathLst>
          </a:custGeom>
          <a:solidFill>
            <a:srgbClr val="0753BF">
              <a:alpha val="3138"/>
            </a:srgbClr>
          </a:solidFill>
        </p:spPr>
        <p:txBody>
          <a:bodyPr wrap="square" lIns="0" tIns="0" rIns="0" bIns="0" rtlCol="0"/>
          <a:lstStyle/>
          <a:p/>
        </p:txBody>
      </p:sp>
      <p:sp>
        <p:nvSpPr>
          <p:cNvPr id="8" name="object 8"/>
          <p:cNvSpPr/>
          <p:nvPr/>
        </p:nvSpPr>
        <p:spPr>
          <a:xfrm>
            <a:off x="781098" y="5539619"/>
            <a:ext cx="5994400" cy="1057910"/>
          </a:xfrm>
          <a:custGeom>
            <a:avLst/>
            <a:gdLst/>
            <a:ahLst/>
            <a:cxnLst/>
            <a:rect l="l" t="t" r="r" b="b"/>
            <a:pathLst>
              <a:path w="5994400" h="1057909">
                <a:moveTo>
                  <a:pt x="5946660" y="1057808"/>
                </a:moveTo>
                <a:lnTo>
                  <a:pt x="47649" y="1057808"/>
                </a:lnTo>
                <a:lnTo>
                  <a:pt x="38141" y="1056934"/>
                </a:lnTo>
                <a:lnTo>
                  <a:pt x="3488" y="1028448"/>
                </a:lnTo>
                <a:lnTo>
                  <a:pt x="0" y="1010168"/>
                </a:lnTo>
                <a:lnTo>
                  <a:pt x="0" y="47640"/>
                </a:lnTo>
                <a:lnTo>
                  <a:pt x="21295" y="7830"/>
                </a:lnTo>
                <a:lnTo>
                  <a:pt x="47649" y="0"/>
                </a:lnTo>
                <a:lnTo>
                  <a:pt x="5946660" y="0"/>
                </a:lnTo>
                <a:lnTo>
                  <a:pt x="5956157" y="869"/>
                </a:lnTo>
                <a:lnTo>
                  <a:pt x="5964940" y="3478"/>
                </a:lnTo>
                <a:lnTo>
                  <a:pt x="5973003" y="7830"/>
                </a:lnTo>
                <a:lnTo>
                  <a:pt x="5975053" y="9534"/>
                </a:lnTo>
                <a:lnTo>
                  <a:pt x="42594" y="9534"/>
                </a:lnTo>
                <a:lnTo>
                  <a:pt x="37731" y="10487"/>
                </a:lnTo>
                <a:lnTo>
                  <a:pt x="10497" y="37743"/>
                </a:lnTo>
                <a:lnTo>
                  <a:pt x="9529" y="42603"/>
                </a:lnTo>
                <a:lnTo>
                  <a:pt x="9529" y="1015222"/>
                </a:lnTo>
                <a:lnTo>
                  <a:pt x="33061" y="1045336"/>
                </a:lnTo>
                <a:lnTo>
                  <a:pt x="37731" y="1047338"/>
                </a:lnTo>
                <a:lnTo>
                  <a:pt x="42594" y="1048291"/>
                </a:lnTo>
                <a:lnTo>
                  <a:pt x="5974999" y="1048291"/>
                </a:lnTo>
                <a:lnTo>
                  <a:pt x="5973003" y="1049951"/>
                </a:lnTo>
                <a:lnTo>
                  <a:pt x="5964940" y="1054314"/>
                </a:lnTo>
                <a:lnTo>
                  <a:pt x="5956157" y="1056934"/>
                </a:lnTo>
                <a:lnTo>
                  <a:pt x="5946660" y="1057808"/>
                </a:lnTo>
                <a:close/>
              </a:path>
              <a:path w="5994400" h="1057909">
                <a:moveTo>
                  <a:pt x="5974999" y="1048291"/>
                </a:moveTo>
                <a:lnTo>
                  <a:pt x="5951693" y="1048291"/>
                </a:lnTo>
                <a:lnTo>
                  <a:pt x="5956563" y="1047338"/>
                </a:lnTo>
                <a:lnTo>
                  <a:pt x="5961232" y="1045336"/>
                </a:lnTo>
                <a:lnTo>
                  <a:pt x="5984762" y="1015222"/>
                </a:lnTo>
                <a:lnTo>
                  <a:pt x="5984762" y="42603"/>
                </a:lnTo>
                <a:lnTo>
                  <a:pt x="5961232" y="12393"/>
                </a:lnTo>
                <a:lnTo>
                  <a:pt x="5951693" y="9534"/>
                </a:lnTo>
                <a:lnTo>
                  <a:pt x="5975053" y="9534"/>
                </a:lnTo>
                <a:lnTo>
                  <a:pt x="5994300" y="47640"/>
                </a:lnTo>
                <a:lnTo>
                  <a:pt x="5994300" y="1010168"/>
                </a:lnTo>
                <a:lnTo>
                  <a:pt x="5993426" y="1019665"/>
                </a:lnTo>
                <a:lnTo>
                  <a:pt x="5990806" y="1028448"/>
                </a:lnTo>
                <a:lnTo>
                  <a:pt x="5986443" y="1036511"/>
                </a:lnTo>
                <a:lnTo>
                  <a:pt x="5980340" y="1043848"/>
                </a:lnTo>
                <a:lnTo>
                  <a:pt x="5974999" y="1048291"/>
                </a:lnTo>
                <a:close/>
              </a:path>
            </a:pathLst>
          </a:custGeom>
          <a:solidFill>
            <a:srgbClr val="000000">
              <a:alpha val="50199"/>
            </a:srgbClr>
          </a:solidFill>
        </p:spPr>
        <p:txBody>
          <a:bodyPr wrap="square" lIns="0" tIns="0" rIns="0" bIns="0" rtlCol="0"/>
          <a:lstStyle/>
          <a:p/>
        </p:txBody>
      </p:sp>
      <p:sp>
        <p:nvSpPr>
          <p:cNvPr id="9" name="object 9"/>
          <p:cNvSpPr/>
          <p:nvPr/>
        </p:nvSpPr>
        <p:spPr>
          <a:xfrm>
            <a:off x="857337" y="574451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0" name="object 10"/>
          <p:cNvSpPr/>
          <p:nvPr/>
        </p:nvSpPr>
        <p:spPr>
          <a:xfrm>
            <a:off x="781107" y="6645089"/>
            <a:ext cx="5994400" cy="1000760"/>
          </a:xfrm>
          <a:custGeom>
            <a:avLst/>
            <a:gdLst/>
            <a:ahLst/>
            <a:cxnLst/>
            <a:rect l="l" t="t" r="r" b="b"/>
            <a:pathLst>
              <a:path w="5994400" h="1000759">
                <a:moveTo>
                  <a:pt x="5946651" y="1000636"/>
                </a:moveTo>
                <a:lnTo>
                  <a:pt x="47641" y="1000636"/>
                </a:lnTo>
                <a:lnTo>
                  <a:pt x="38133" y="999762"/>
                </a:lnTo>
                <a:lnTo>
                  <a:pt x="3480" y="971272"/>
                </a:lnTo>
                <a:lnTo>
                  <a:pt x="0" y="47527"/>
                </a:lnTo>
                <a:lnTo>
                  <a:pt x="863" y="38121"/>
                </a:lnTo>
                <a:lnTo>
                  <a:pt x="29348" y="3471"/>
                </a:lnTo>
                <a:lnTo>
                  <a:pt x="47403" y="0"/>
                </a:lnTo>
                <a:lnTo>
                  <a:pt x="5946888" y="0"/>
                </a:lnTo>
                <a:lnTo>
                  <a:pt x="5986435" y="21275"/>
                </a:lnTo>
                <a:lnTo>
                  <a:pt x="5994283" y="47527"/>
                </a:lnTo>
                <a:lnTo>
                  <a:pt x="5994283" y="953056"/>
                </a:lnTo>
                <a:lnTo>
                  <a:pt x="5972995" y="992779"/>
                </a:lnTo>
                <a:lnTo>
                  <a:pt x="5946651" y="1000636"/>
                </a:lnTo>
                <a:close/>
              </a:path>
            </a:pathLst>
          </a:custGeom>
          <a:solidFill>
            <a:srgbClr val="0753BF">
              <a:alpha val="3138"/>
            </a:srgbClr>
          </a:solidFill>
        </p:spPr>
        <p:txBody>
          <a:bodyPr wrap="square" lIns="0" tIns="0" rIns="0" bIns="0" rtlCol="0"/>
          <a:lstStyle/>
          <a:p/>
        </p:txBody>
      </p:sp>
      <p:sp>
        <p:nvSpPr>
          <p:cNvPr id="11" name="object 11"/>
          <p:cNvSpPr/>
          <p:nvPr/>
        </p:nvSpPr>
        <p:spPr>
          <a:xfrm>
            <a:off x="781098" y="6645068"/>
            <a:ext cx="5994400" cy="1000760"/>
          </a:xfrm>
          <a:custGeom>
            <a:avLst/>
            <a:gdLst/>
            <a:ahLst/>
            <a:cxnLst/>
            <a:rect l="l" t="t" r="r" b="b"/>
            <a:pathLst>
              <a:path w="5994400" h="1000759">
                <a:moveTo>
                  <a:pt x="5946660" y="1000658"/>
                </a:moveTo>
                <a:lnTo>
                  <a:pt x="47649" y="1000658"/>
                </a:lnTo>
                <a:lnTo>
                  <a:pt x="38141" y="999784"/>
                </a:lnTo>
                <a:lnTo>
                  <a:pt x="3488" y="971294"/>
                </a:lnTo>
                <a:lnTo>
                  <a:pt x="0" y="952987"/>
                </a:lnTo>
                <a:lnTo>
                  <a:pt x="0" y="47640"/>
                </a:lnTo>
                <a:lnTo>
                  <a:pt x="21295" y="7856"/>
                </a:lnTo>
                <a:lnTo>
                  <a:pt x="47649" y="0"/>
                </a:lnTo>
                <a:lnTo>
                  <a:pt x="5946660" y="0"/>
                </a:lnTo>
                <a:lnTo>
                  <a:pt x="5956157" y="873"/>
                </a:lnTo>
                <a:lnTo>
                  <a:pt x="5964940" y="3493"/>
                </a:lnTo>
                <a:lnTo>
                  <a:pt x="5973003" y="7856"/>
                </a:lnTo>
                <a:lnTo>
                  <a:pt x="5975041" y="9551"/>
                </a:lnTo>
                <a:lnTo>
                  <a:pt x="42594" y="9551"/>
                </a:lnTo>
                <a:lnTo>
                  <a:pt x="37731" y="10504"/>
                </a:lnTo>
                <a:lnTo>
                  <a:pt x="10497" y="37760"/>
                </a:lnTo>
                <a:lnTo>
                  <a:pt x="9529" y="42620"/>
                </a:lnTo>
                <a:lnTo>
                  <a:pt x="9529" y="958060"/>
                </a:lnTo>
                <a:lnTo>
                  <a:pt x="33061" y="988174"/>
                </a:lnTo>
                <a:lnTo>
                  <a:pt x="37731" y="990175"/>
                </a:lnTo>
                <a:lnTo>
                  <a:pt x="42594" y="991128"/>
                </a:lnTo>
                <a:lnTo>
                  <a:pt x="5975014" y="991128"/>
                </a:lnTo>
                <a:lnTo>
                  <a:pt x="5973003" y="992801"/>
                </a:lnTo>
                <a:lnTo>
                  <a:pt x="5964940" y="997164"/>
                </a:lnTo>
                <a:lnTo>
                  <a:pt x="5956157" y="999784"/>
                </a:lnTo>
                <a:lnTo>
                  <a:pt x="5946660" y="1000658"/>
                </a:lnTo>
                <a:close/>
              </a:path>
              <a:path w="5994400" h="1000759">
                <a:moveTo>
                  <a:pt x="5975014" y="991128"/>
                </a:moveTo>
                <a:lnTo>
                  <a:pt x="5951693" y="991128"/>
                </a:lnTo>
                <a:lnTo>
                  <a:pt x="5956563" y="990175"/>
                </a:lnTo>
                <a:lnTo>
                  <a:pt x="5961232" y="988174"/>
                </a:lnTo>
                <a:lnTo>
                  <a:pt x="5984762" y="958060"/>
                </a:lnTo>
                <a:lnTo>
                  <a:pt x="5984762" y="42620"/>
                </a:lnTo>
                <a:lnTo>
                  <a:pt x="5961232" y="12410"/>
                </a:lnTo>
                <a:lnTo>
                  <a:pt x="5951693" y="9551"/>
                </a:lnTo>
                <a:lnTo>
                  <a:pt x="5975041" y="9551"/>
                </a:lnTo>
                <a:lnTo>
                  <a:pt x="5994300" y="47640"/>
                </a:lnTo>
                <a:lnTo>
                  <a:pt x="5994300" y="952987"/>
                </a:lnTo>
                <a:lnTo>
                  <a:pt x="5993426" y="962502"/>
                </a:lnTo>
                <a:lnTo>
                  <a:pt x="5990806" y="971294"/>
                </a:lnTo>
                <a:lnTo>
                  <a:pt x="5986443" y="979360"/>
                </a:lnTo>
                <a:lnTo>
                  <a:pt x="5980340" y="986698"/>
                </a:lnTo>
                <a:lnTo>
                  <a:pt x="5975014" y="991128"/>
                </a:lnTo>
                <a:close/>
              </a:path>
            </a:pathLst>
          </a:custGeom>
          <a:solidFill>
            <a:srgbClr val="000000">
              <a:alpha val="50199"/>
            </a:srgbClr>
          </a:solidFill>
        </p:spPr>
        <p:txBody>
          <a:bodyPr wrap="square" lIns="0" tIns="0" rIns="0" bIns="0" rtlCol="0"/>
          <a:lstStyle/>
          <a:p/>
        </p:txBody>
      </p:sp>
      <p:sp>
        <p:nvSpPr>
          <p:cNvPr id="12" name="object 12"/>
          <p:cNvSpPr/>
          <p:nvPr/>
        </p:nvSpPr>
        <p:spPr>
          <a:xfrm>
            <a:off x="857337" y="684998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3" name="object 13"/>
          <p:cNvSpPr/>
          <p:nvPr/>
        </p:nvSpPr>
        <p:spPr>
          <a:xfrm>
            <a:off x="781107" y="7693376"/>
            <a:ext cx="5994400" cy="1391920"/>
          </a:xfrm>
          <a:custGeom>
            <a:avLst/>
            <a:gdLst/>
            <a:ahLst/>
            <a:cxnLst/>
            <a:rect l="l" t="t" r="r" b="b"/>
            <a:pathLst>
              <a:path w="5994400" h="1391920">
                <a:moveTo>
                  <a:pt x="5946651" y="1391341"/>
                </a:moveTo>
                <a:lnTo>
                  <a:pt x="47641" y="1391341"/>
                </a:lnTo>
                <a:lnTo>
                  <a:pt x="38133" y="1390471"/>
                </a:lnTo>
                <a:lnTo>
                  <a:pt x="3480" y="1361993"/>
                </a:lnTo>
                <a:lnTo>
                  <a:pt x="0" y="47539"/>
                </a:lnTo>
                <a:lnTo>
                  <a:pt x="863" y="38133"/>
                </a:lnTo>
                <a:lnTo>
                  <a:pt x="29348" y="3484"/>
                </a:lnTo>
                <a:lnTo>
                  <a:pt x="47537" y="0"/>
                </a:lnTo>
                <a:lnTo>
                  <a:pt x="5946755" y="0"/>
                </a:lnTo>
                <a:lnTo>
                  <a:pt x="5986435" y="21287"/>
                </a:lnTo>
                <a:lnTo>
                  <a:pt x="5994283" y="47539"/>
                </a:lnTo>
                <a:lnTo>
                  <a:pt x="5994283" y="1343792"/>
                </a:lnTo>
                <a:lnTo>
                  <a:pt x="5972995" y="1383497"/>
                </a:lnTo>
                <a:lnTo>
                  <a:pt x="5946651" y="1391341"/>
                </a:lnTo>
                <a:close/>
              </a:path>
            </a:pathLst>
          </a:custGeom>
          <a:solidFill>
            <a:srgbClr val="560475">
              <a:alpha val="3138"/>
            </a:srgbClr>
          </a:solidFill>
        </p:spPr>
        <p:txBody>
          <a:bodyPr wrap="square" lIns="0" tIns="0" rIns="0" bIns="0" rtlCol="0"/>
          <a:lstStyle/>
          <a:p/>
        </p:txBody>
      </p:sp>
      <p:sp>
        <p:nvSpPr>
          <p:cNvPr id="14" name="object 14"/>
          <p:cNvSpPr/>
          <p:nvPr/>
        </p:nvSpPr>
        <p:spPr>
          <a:xfrm>
            <a:off x="781098" y="7693366"/>
            <a:ext cx="5994400" cy="1391920"/>
          </a:xfrm>
          <a:custGeom>
            <a:avLst/>
            <a:gdLst/>
            <a:ahLst/>
            <a:cxnLst/>
            <a:rect l="l" t="t" r="r" b="b"/>
            <a:pathLst>
              <a:path w="5994400" h="1391920">
                <a:moveTo>
                  <a:pt x="5946660" y="1391351"/>
                </a:moveTo>
                <a:lnTo>
                  <a:pt x="47649" y="1391351"/>
                </a:lnTo>
                <a:lnTo>
                  <a:pt x="38141" y="1390481"/>
                </a:lnTo>
                <a:lnTo>
                  <a:pt x="3488" y="1362002"/>
                </a:lnTo>
                <a:lnTo>
                  <a:pt x="0" y="1343710"/>
                </a:lnTo>
                <a:lnTo>
                  <a:pt x="0" y="47640"/>
                </a:lnTo>
                <a:lnTo>
                  <a:pt x="21295" y="7856"/>
                </a:lnTo>
                <a:lnTo>
                  <a:pt x="47649" y="0"/>
                </a:lnTo>
                <a:lnTo>
                  <a:pt x="5946660" y="0"/>
                </a:lnTo>
                <a:lnTo>
                  <a:pt x="5956157" y="873"/>
                </a:lnTo>
                <a:lnTo>
                  <a:pt x="5964940" y="3493"/>
                </a:lnTo>
                <a:lnTo>
                  <a:pt x="5973003" y="7856"/>
                </a:lnTo>
                <a:lnTo>
                  <a:pt x="5975026" y="9539"/>
                </a:lnTo>
                <a:lnTo>
                  <a:pt x="42594" y="9539"/>
                </a:lnTo>
                <a:lnTo>
                  <a:pt x="37731" y="10492"/>
                </a:lnTo>
                <a:lnTo>
                  <a:pt x="10497" y="37747"/>
                </a:lnTo>
                <a:lnTo>
                  <a:pt x="9529" y="42608"/>
                </a:lnTo>
                <a:lnTo>
                  <a:pt x="9529" y="1348772"/>
                </a:lnTo>
                <a:lnTo>
                  <a:pt x="33061" y="1378887"/>
                </a:lnTo>
                <a:lnTo>
                  <a:pt x="37731" y="1380888"/>
                </a:lnTo>
                <a:lnTo>
                  <a:pt x="42594" y="1381841"/>
                </a:lnTo>
                <a:lnTo>
                  <a:pt x="5975001" y="1381841"/>
                </a:lnTo>
                <a:lnTo>
                  <a:pt x="5973003" y="1383507"/>
                </a:lnTo>
                <a:lnTo>
                  <a:pt x="5964940" y="1387868"/>
                </a:lnTo>
                <a:lnTo>
                  <a:pt x="5956157" y="1390481"/>
                </a:lnTo>
                <a:lnTo>
                  <a:pt x="5946660" y="1391351"/>
                </a:lnTo>
                <a:close/>
              </a:path>
              <a:path w="5994400" h="1391920">
                <a:moveTo>
                  <a:pt x="5975001" y="1381841"/>
                </a:moveTo>
                <a:lnTo>
                  <a:pt x="5951693" y="1381841"/>
                </a:lnTo>
                <a:lnTo>
                  <a:pt x="5956563" y="1380888"/>
                </a:lnTo>
                <a:lnTo>
                  <a:pt x="5961232" y="1378887"/>
                </a:lnTo>
                <a:lnTo>
                  <a:pt x="5984762" y="1348772"/>
                </a:lnTo>
                <a:lnTo>
                  <a:pt x="5984762" y="42608"/>
                </a:lnTo>
                <a:lnTo>
                  <a:pt x="5961232" y="12398"/>
                </a:lnTo>
                <a:lnTo>
                  <a:pt x="5951693" y="9539"/>
                </a:lnTo>
                <a:lnTo>
                  <a:pt x="5975026" y="9539"/>
                </a:lnTo>
                <a:lnTo>
                  <a:pt x="5994300" y="47640"/>
                </a:lnTo>
                <a:lnTo>
                  <a:pt x="5994300" y="1343710"/>
                </a:lnTo>
                <a:lnTo>
                  <a:pt x="5993426" y="1353221"/>
                </a:lnTo>
                <a:lnTo>
                  <a:pt x="5990806" y="1362002"/>
                </a:lnTo>
                <a:lnTo>
                  <a:pt x="5986443" y="1370058"/>
                </a:lnTo>
                <a:lnTo>
                  <a:pt x="5980340" y="1377391"/>
                </a:lnTo>
                <a:lnTo>
                  <a:pt x="5975001" y="1381841"/>
                </a:lnTo>
                <a:close/>
              </a:path>
            </a:pathLst>
          </a:custGeom>
          <a:solidFill>
            <a:srgbClr val="000000">
              <a:alpha val="50199"/>
            </a:srgbClr>
          </a:solidFill>
        </p:spPr>
        <p:txBody>
          <a:bodyPr wrap="square" lIns="0" tIns="0" rIns="0" bIns="0" rtlCol="0"/>
          <a:lstStyle/>
          <a:p/>
        </p:txBody>
      </p:sp>
      <p:sp>
        <p:nvSpPr>
          <p:cNvPr id="15" name="object 15"/>
          <p:cNvSpPr/>
          <p:nvPr/>
        </p:nvSpPr>
        <p:spPr>
          <a:xfrm>
            <a:off x="857337" y="789826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6" name="object 16"/>
          <p:cNvSpPr/>
          <p:nvPr/>
        </p:nvSpPr>
        <p:spPr>
          <a:xfrm>
            <a:off x="781107" y="9484993"/>
            <a:ext cx="5994400" cy="628650"/>
          </a:xfrm>
          <a:custGeom>
            <a:avLst/>
            <a:gdLst/>
            <a:ahLst/>
            <a:cxnLst/>
            <a:rect l="l" t="t" r="r" b="b"/>
            <a:pathLst>
              <a:path w="5994400" h="628650">
                <a:moveTo>
                  <a:pt x="5954268" y="628272"/>
                </a:moveTo>
                <a:lnTo>
                  <a:pt x="40016" y="628272"/>
                </a:lnTo>
                <a:lnTo>
                  <a:pt x="38133" y="628099"/>
                </a:lnTo>
                <a:lnTo>
                  <a:pt x="3480" y="599609"/>
                </a:lnTo>
                <a:lnTo>
                  <a:pt x="0" y="581393"/>
                </a:lnTo>
                <a:lnTo>
                  <a:pt x="0" y="47537"/>
                </a:lnTo>
                <a:lnTo>
                  <a:pt x="21287" y="7844"/>
                </a:lnTo>
                <a:lnTo>
                  <a:pt x="47512" y="0"/>
                </a:lnTo>
                <a:lnTo>
                  <a:pt x="5946780" y="0"/>
                </a:lnTo>
                <a:lnTo>
                  <a:pt x="5986435" y="21285"/>
                </a:lnTo>
                <a:lnTo>
                  <a:pt x="5994283" y="47537"/>
                </a:lnTo>
                <a:lnTo>
                  <a:pt x="5994283" y="581393"/>
                </a:lnTo>
                <a:lnTo>
                  <a:pt x="5972995" y="621116"/>
                </a:lnTo>
                <a:lnTo>
                  <a:pt x="5954268" y="628272"/>
                </a:lnTo>
                <a:close/>
              </a:path>
            </a:pathLst>
          </a:custGeom>
          <a:solidFill>
            <a:srgbClr val="87BF07">
              <a:alpha val="3138"/>
            </a:srgbClr>
          </a:solidFill>
        </p:spPr>
        <p:txBody>
          <a:bodyPr wrap="square" lIns="0" tIns="0" rIns="0" bIns="0" rtlCol="0"/>
          <a:lstStyle/>
          <a:p/>
        </p:txBody>
      </p:sp>
      <p:sp>
        <p:nvSpPr>
          <p:cNvPr id="17" name="object 17"/>
          <p:cNvSpPr/>
          <p:nvPr/>
        </p:nvSpPr>
        <p:spPr>
          <a:xfrm>
            <a:off x="781098" y="9484980"/>
            <a:ext cx="5994400" cy="628650"/>
          </a:xfrm>
          <a:custGeom>
            <a:avLst/>
            <a:gdLst/>
            <a:ahLst/>
            <a:cxnLst/>
            <a:rect l="l" t="t" r="r" b="b"/>
            <a:pathLst>
              <a:path w="5994400" h="628650">
                <a:moveTo>
                  <a:pt x="5954276" y="628284"/>
                </a:moveTo>
                <a:lnTo>
                  <a:pt x="40025" y="628284"/>
                </a:lnTo>
                <a:lnTo>
                  <a:pt x="38141" y="628111"/>
                </a:lnTo>
                <a:lnTo>
                  <a:pt x="3488" y="599621"/>
                </a:lnTo>
                <a:lnTo>
                  <a:pt x="0" y="581314"/>
                </a:lnTo>
                <a:lnTo>
                  <a:pt x="0" y="47640"/>
                </a:lnTo>
                <a:lnTo>
                  <a:pt x="21295" y="7856"/>
                </a:lnTo>
                <a:lnTo>
                  <a:pt x="47649" y="0"/>
                </a:lnTo>
                <a:lnTo>
                  <a:pt x="5946660" y="0"/>
                </a:lnTo>
                <a:lnTo>
                  <a:pt x="5956157" y="873"/>
                </a:lnTo>
                <a:lnTo>
                  <a:pt x="5964940" y="3493"/>
                </a:lnTo>
                <a:lnTo>
                  <a:pt x="5973003" y="7856"/>
                </a:lnTo>
                <a:lnTo>
                  <a:pt x="5975029" y="9541"/>
                </a:lnTo>
                <a:lnTo>
                  <a:pt x="42594" y="9541"/>
                </a:lnTo>
                <a:lnTo>
                  <a:pt x="37731" y="10494"/>
                </a:lnTo>
                <a:lnTo>
                  <a:pt x="10497" y="37750"/>
                </a:lnTo>
                <a:lnTo>
                  <a:pt x="9529" y="42610"/>
                </a:lnTo>
                <a:lnTo>
                  <a:pt x="9529" y="586385"/>
                </a:lnTo>
                <a:lnTo>
                  <a:pt x="33061" y="616499"/>
                </a:lnTo>
                <a:lnTo>
                  <a:pt x="37731" y="618500"/>
                </a:lnTo>
                <a:lnTo>
                  <a:pt x="42594" y="619453"/>
                </a:lnTo>
                <a:lnTo>
                  <a:pt x="5975016" y="619453"/>
                </a:lnTo>
                <a:lnTo>
                  <a:pt x="5973003" y="621128"/>
                </a:lnTo>
                <a:lnTo>
                  <a:pt x="5964940" y="625491"/>
                </a:lnTo>
                <a:lnTo>
                  <a:pt x="5956157" y="628111"/>
                </a:lnTo>
                <a:lnTo>
                  <a:pt x="5954276" y="628284"/>
                </a:lnTo>
                <a:close/>
              </a:path>
              <a:path w="5994400" h="628650">
                <a:moveTo>
                  <a:pt x="5975016" y="619453"/>
                </a:moveTo>
                <a:lnTo>
                  <a:pt x="5951693" y="619453"/>
                </a:lnTo>
                <a:lnTo>
                  <a:pt x="5956563" y="618500"/>
                </a:lnTo>
                <a:lnTo>
                  <a:pt x="5961232" y="616499"/>
                </a:lnTo>
                <a:lnTo>
                  <a:pt x="5984762" y="586385"/>
                </a:lnTo>
                <a:lnTo>
                  <a:pt x="5984762" y="42610"/>
                </a:lnTo>
                <a:lnTo>
                  <a:pt x="5961232" y="12400"/>
                </a:lnTo>
                <a:lnTo>
                  <a:pt x="5951693" y="9541"/>
                </a:lnTo>
                <a:lnTo>
                  <a:pt x="5975029" y="9541"/>
                </a:lnTo>
                <a:lnTo>
                  <a:pt x="5994300" y="47640"/>
                </a:lnTo>
                <a:lnTo>
                  <a:pt x="5994300" y="581314"/>
                </a:lnTo>
                <a:lnTo>
                  <a:pt x="5993426" y="590829"/>
                </a:lnTo>
                <a:lnTo>
                  <a:pt x="5990806" y="599621"/>
                </a:lnTo>
                <a:lnTo>
                  <a:pt x="5986443" y="607687"/>
                </a:lnTo>
                <a:lnTo>
                  <a:pt x="5980340" y="615025"/>
                </a:lnTo>
                <a:lnTo>
                  <a:pt x="5975016" y="619453"/>
                </a:lnTo>
                <a:close/>
              </a:path>
            </a:pathLst>
          </a:custGeom>
          <a:solidFill>
            <a:srgbClr val="000000">
              <a:alpha val="50199"/>
            </a:srgbClr>
          </a:solidFill>
        </p:spPr>
        <p:txBody>
          <a:bodyPr wrap="square" lIns="0" tIns="0" rIns="0" bIns="0" rtlCol="0"/>
          <a:lstStyle/>
          <a:p/>
        </p:txBody>
      </p:sp>
      <p:sp>
        <p:nvSpPr>
          <p:cNvPr id="18" name="object 18"/>
          <p:cNvSpPr/>
          <p:nvPr/>
        </p:nvSpPr>
        <p:spPr>
          <a:xfrm>
            <a:off x="857337" y="968988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9" name="object 19"/>
          <p:cNvSpPr txBox="1"/>
          <p:nvPr/>
        </p:nvSpPr>
        <p:spPr>
          <a:xfrm>
            <a:off x="2145018" y="914467"/>
            <a:ext cx="456120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r>
              <a:rPr dirty="0" sz="900" spc="140">
                <a:latin typeface="Liberation Serif"/>
                <a:cs typeface="Liberation Serif"/>
              </a:rPr>
              <a:t> </a:t>
            </a:r>
            <a:r>
              <a:rPr dirty="0" sz="900">
                <a:latin typeface="Liberation Serif"/>
                <a:cs typeface="Liberation Serif"/>
              </a:rPr>
              <a:t>decide</a:t>
            </a:r>
            <a:r>
              <a:rPr dirty="0" sz="900" spc="145">
                <a:latin typeface="Liberation Serif"/>
                <a:cs typeface="Liberation Serif"/>
              </a:rPr>
              <a:t> </a:t>
            </a:r>
            <a:r>
              <a:rPr dirty="0" sz="900">
                <a:latin typeface="Liberation Serif"/>
                <a:cs typeface="Liberation Serif"/>
              </a:rPr>
              <a:t>whether</a:t>
            </a:r>
            <a:r>
              <a:rPr dirty="0" sz="900" spc="145">
                <a:latin typeface="Liberation Serif"/>
                <a:cs typeface="Liberation Serif"/>
              </a:rPr>
              <a:t> </a:t>
            </a:r>
            <a:r>
              <a:rPr dirty="0" sz="900">
                <a:latin typeface="Liberation Serif"/>
                <a:cs typeface="Liberation Serif"/>
              </a:rPr>
              <a:t>f</a:t>
            </a:r>
            <a:r>
              <a:rPr dirty="0" sz="900" spc="145">
                <a:latin typeface="Liberation Serif"/>
                <a:cs typeface="Liberation Serif"/>
              </a:rPr>
              <a:t> </a:t>
            </a:r>
            <a:r>
              <a:rPr dirty="0" sz="900">
                <a:latin typeface="Liberation Serif"/>
                <a:cs typeface="Liberation Serif"/>
              </a:rPr>
              <a:t>is</a:t>
            </a:r>
            <a:r>
              <a:rPr dirty="0" sz="900" spc="145">
                <a:latin typeface="Liberation Serif"/>
                <a:cs typeface="Liberation Serif"/>
              </a:rPr>
              <a:t> </a:t>
            </a:r>
            <a:r>
              <a:rPr dirty="0" sz="900">
                <a:latin typeface="Liberation Serif"/>
                <a:cs typeface="Liberation Serif"/>
              </a:rPr>
              <a:t>continuous</a:t>
            </a:r>
            <a:r>
              <a:rPr dirty="0" sz="900" spc="145">
                <a:latin typeface="Liberation Serif"/>
                <a:cs typeface="Liberation Serif"/>
              </a:rPr>
              <a:t> </a:t>
            </a:r>
            <a:r>
              <a:rPr dirty="0" sz="900">
                <a:latin typeface="Liberation Serif"/>
                <a:cs typeface="Liberation Serif"/>
              </a:rPr>
              <a:t>at</a:t>
            </a:r>
            <a:r>
              <a:rPr dirty="0" sz="900" spc="145">
                <a:latin typeface="Liberation Serif"/>
                <a:cs typeface="Liberation Serif"/>
              </a:rPr>
              <a:t> </a:t>
            </a:r>
            <a:r>
              <a:rPr dirty="0" sz="900">
                <a:latin typeface="Liberation Serif"/>
                <a:cs typeface="Liberation Serif"/>
              </a:rPr>
              <a:t>1.</a:t>
            </a:r>
            <a:r>
              <a:rPr dirty="0" sz="900" spc="145">
                <a:latin typeface="Liberation Serif"/>
                <a:cs typeface="Liberation Serif"/>
              </a:rPr>
              <a:t> </a:t>
            </a:r>
            <a:r>
              <a:rPr dirty="0" sz="900">
                <a:latin typeface="Liberation Serif"/>
                <a:cs typeface="Liberation Serif"/>
              </a:rPr>
              <a:t>If</a:t>
            </a:r>
            <a:r>
              <a:rPr dirty="0" sz="900" spc="145">
                <a:latin typeface="Liberation Serif"/>
                <a:cs typeface="Liberation Serif"/>
              </a:rPr>
              <a:t> </a:t>
            </a:r>
            <a:r>
              <a:rPr dirty="0" sz="900">
                <a:latin typeface="Liberation Serif"/>
                <a:cs typeface="Liberation Serif"/>
              </a:rPr>
              <a:t>f</a:t>
            </a:r>
            <a:r>
              <a:rPr dirty="0" sz="900" spc="145">
                <a:latin typeface="Liberation Serif"/>
                <a:cs typeface="Liberation Serif"/>
              </a:rPr>
              <a:t> </a:t>
            </a:r>
            <a:r>
              <a:rPr dirty="0" sz="900">
                <a:latin typeface="Liberation Serif"/>
                <a:cs typeface="Liberation Serif"/>
              </a:rPr>
              <a:t>is</a:t>
            </a:r>
            <a:r>
              <a:rPr dirty="0" sz="900" spc="145">
                <a:latin typeface="Liberation Serif"/>
                <a:cs typeface="Liberation Serif"/>
              </a:rPr>
              <a:t> </a:t>
            </a:r>
            <a:r>
              <a:rPr dirty="0" sz="900">
                <a:latin typeface="Liberation Serif"/>
                <a:cs typeface="Liberation Serif"/>
              </a:rPr>
              <a:t>not</a:t>
            </a:r>
            <a:r>
              <a:rPr dirty="0" sz="900" spc="145">
                <a:latin typeface="Liberation Serif"/>
                <a:cs typeface="Liberation Serif"/>
              </a:rPr>
              <a:t> </a:t>
            </a:r>
            <a:r>
              <a:rPr dirty="0" sz="900">
                <a:latin typeface="Liberation Serif"/>
                <a:cs typeface="Liberation Serif"/>
              </a:rPr>
              <a:t>continuous</a:t>
            </a:r>
            <a:r>
              <a:rPr dirty="0" sz="900" spc="140">
                <a:latin typeface="Liberation Serif"/>
                <a:cs typeface="Liberation Serif"/>
              </a:rPr>
              <a:t> </a:t>
            </a:r>
            <a:r>
              <a:rPr dirty="0" sz="900">
                <a:latin typeface="Liberation Serif"/>
                <a:cs typeface="Liberation Serif"/>
              </a:rPr>
              <a:t>at</a:t>
            </a:r>
            <a:r>
              <a:rPr dirty="0" sz="900" spc="145">
                <a:latin typeface="Liberation Serif"/>
                <a:cs typeface="Liberation Serif"/>
              </a:rPr>
              <a:t> </a:t>
            </a:r>
            <a:r>
              <a:rPr dirty="0" sz="900">
                <a:latin typeface="Liberation Serif"/>
                <a:cs typeface="Liberation Serif"/>
              </a:rPr>
              <a:t>1,</a:t>
            </a:r>
            <a:r>
              <a:rPr dirty="0" sz="900" spc="145">
                <a:latin typeface="Liberation Serif"/>
                <a:cs typeface="Liberation Serif"/>
              </a:rPr>
              <a:t> </a:t>
            </a:r>
            <a:r>
              <a:rPr dirty="0" sz="900">
                <a:latin typeface="Liberation Serif"/>
                <a:cs typeface="Liberation Serif"/>
              </a:rPr>
              <a:t>classify</a:t>
            </a:r>
            <a:r>
              <a:rPr dirty="0" sz="900" spc="145">
                <a:latin typeface="Liberation Serif"/>
                <a:cs typeface="Liberation Serif"/>
              </a:rPr>
              <a:t> </a:t>
            </a:r>
            <a:r>
              <a:rPr dirty="0" sz="900">
                <a:latin typeface="Liberation Serif"/>
                <a:cs typeface="Liberation Serif"/>
              </a:rPr>
              <a:t>the</a:t>
            </a:r>
            <a:r>
              <a:rPr dirty="0" sz="900" spc="145">
                <a:latin typeface="Liberation Serif"/>
                <a:cs typeface="Liberation Serif"/>
              </a:rPr>
              <a:t> </a:t>
            </a:r>
            <a:r>
              <a:rPr dirty="0" sz="900">
                <a:latin typeface="Liberation Serif"/>
                <a:cs typeface="Liberation Serif"/>
              </a:rPr>
              <a:t>discontinuity</a:t>
            </a:r>
            <a:r>
              <a:rPr dirty="0" sz="900" spc="145">
                <a:latin typeface="Liberation Serif"/>
                <a:cs typeface="Liberation Serif"/>
              </a:rPr>
              <a:t> </a:t>
            </a:r>
            <a:r>
              <a:rPr dirty="0" sz="900">
                <a:latin typeface="Liberation Serif"/>
                <a:cs typeface="Liberation Serif"/>
              </a:rPr>
              <a:t>as</a:t>
            </a:r>
            <a:endParaRPr sz="900">
              <a:latin typeface="Liberation Serif"/>
              <a:cs typeface="Liberation Serif"/>
            </a:endParaRPr>
          </a:p>
        </p:txBody>
      </p:sp>
      <p:sp>
        <p:nvSpPr>
          <p:cNvPr id="20" name="object 20"/>
          <p:cNvSpPr txBox="1"/>
          <p:nvPr/>
        </p:nvSpPr>
        <p:spPr>
          <a:xfrm>
            <a:off x="3634804" y="5784234"/>
            <a:ext cx="66103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is</a:t>
            </a:r>
            <a:r>
              <a:rPr dirty="0" sz="900" spc="-70">
                <a:latin typeface="Liberation Serif"/>
                <a:cs typeface="Liberation Serif"/>
              </a:rPr>
              <a:t> </a:t>
            </a:r>
            <a:r>
              <a:rPr dirty="0" sz="900">
                <a:latin typeface="Liberation Serif"/>
                <a:cs typeface="Liberation Serif"/>
              </a:rPr>
              <a:t>continuous.</a:t>
            </a:r>
            <a:endParaRPr sz="900">
              <a:latin typeface="Liberation Serif"/>
              <a:cs typeface="Liberation Serif"/>
            </a:endParaRPr>
          </a:p>
        </p:txBody>
      </p:sp>
      <p:sp>
        <p:nvSpPr>
          <p:cNvPr id="21" name="object 21"/>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a:latin typeface="Liberation Serif"/>
                <a:cs typeface="Liberation Serif"/>
              </a:rPr>
              <a:t>For </a:t>
            </a:r>
            <a:r>
              <a:rPr dirty="0" spc="80" i="1">
                <a:latin typeface="Arial"/>
                <a:cs typeface="Arial"/>
              </a:rPr>
              <a:t>f</a:t>
            </a:r>
            <a:r>
              <a:rPr dirty="0" sz="1050" spc="80"/>
              <a:t>(</a:t>
            </a:r>
            <a:r>
              <a:rPr dirty="0" spc="80" i="1">
                <a:latin typeface="Arial"/>
                <a:cs typeface="Arial"/>
              </a:rPr>
              <a:t>x</a:t>
            </a:r>
            <a:r>
              <a:rPr dirty="0" sz="1050" spc="80"/>
              <a:t>) </a:t>
            </a:r>
            <a:r>
              <a:rPr dirty="0" sz="1050" spc="-110"/>
              <a:t>=</a:t>
            </a:r>
            <a:r>
              <a:rPr dirty="0" sz="1050" spc="-254"/>
              <a:t> </a:t>
            </a:r>
            <a:r>
              <a:rPr dirty="0" sz="2350" spc="-750">
                <a:latin typeface="Verdana"/>
                <a:cs typeface="Verdana"/>
              </a:rPr>
              <a:t>{</a:t>
            </a:r>
            <a:endParaRPr sz="2350">
              <a:latin typeface="Verdana"/>
              <a:cs typeface="Verdana"/>
            </a:endParaRPr>
          </a:p>
        </p:txBody>
      </p:sp>
      <p:sp>
        <p:nvSpPr>
          <p:cNvPr id="22" name="object 22"/>
          <p:cNvSpPr txBox="1"/>
          <p:nvPr/>
        </p:nvSpPr>
        <p:spPr>
          <a:xfrm>
            <a:off x="1559676" y="830032"/>
            <a:ext cx="555625" cy="336550"/>
          </a:xfrm>
          <a:prstGeom prst="rect">
            <a:avLst/>
          </a:prstGeom>
        </p:spPr>
        <p:txBody>
          <a:bodyPr wrap="square" lIns="0" tIns="22860" rIns="0" bIns="0" rtlCol="0" vert="horz">
            <a:spAutoFit/>
          </a:bodyPr>
          <a:lstStyle/>
          <a:p>
            <a:pPr marL="12700" marR="5080">
              <a:lnSpc>
                <a:spcPts val="1200"/>
              </a:lnSpc>
              <a:spcBef>
                <a:spcPts val="180"/>
              </a:spcBef>
            </a:pPr>
            <a:r>
              <a:rPr dirty="0" sz="900" spc="5" i="1">
                <a:latin typeface="Arial"/>
                <a:cs typeface="Arial"/>
              </a:rPr>
              <a:t>x</a:t>
            </a:r>
            <a:r>
              <a:rPr dirty="0" baseline="31746" sz="1050" spc="7">
                <a:latin typeface="DejaVu Sans"/>
                <a:cs typeface="DejaVu Sans"/>
              </a:rPr>
              <a:t>2</a:t>
            </a:r>
            <a:r>
              <a:rPr dirty="0" baseline="31746" sz="1050" spc="-247">
                <a:latin typeface="DejaVu Sans"/>
                <a:cs typeface="DejaVu Sans"/>
              </a:rPr>
              <a:t> </a:t>
            </a:r>
            <a:r>
              <a:rPr dirty="0" sz="900" spc="180" i="1">
                <a:latin typeface="Arial"/>
                <a:cs typeface="Arial"/>
              </a:rPr>
              <a:t>ifx</a:t>
            </a:r>
            <a:r>
              <a:rPr dirty="0" sz="900" spc="-35" i="1">
                <a:latin typeface="Arial"/>
                <a:cs typeface="Arial"/>
              </a:rPr>
              <a:t> </a:t>
            </a:r>
            <a:r>
              <a:rPr dirty="0" sz="1050" spc="-110">
                <a:latin typeface="DejaVu Sans"/>
                <a:cs typeface="DejaVu Sans"/>
              </a:rPr>
              <a:t>≠</a:t>
            </a:r>
            <a:r>
              <a:rPr dirty="0" sz="1050" spc="-160">
                <a:latin typeface="DejaVu Sans"/>
                <a:cs typeface="DejaVu Sans"/>
              </a:rPr>
              <a:t> </a:t>
            </a:r>
            <a:r>
              <a:rPr dirty="0" sz="1050" spc="-175">
                <a:latin typeface="DejaVu Sans"/>
                <a:cs typeface="DejaVu Sans"/>
              </a:rPr>
              <a:t>1  </a:t>
            </a:r>
            <a:r>
              <a:rPr dirty="0" sz="1050" spc="100">
                <a:latin typeface="DejaVu Sans"/>
                <a:cs typeface="DejaVu Sans"/>
              </a:rPr>
              <a:t>3</a:t>
            </a:r>
            <a:r>
              <a:rPr dirty="0" sz="900" spc="100" i="1">
                <a:latin typeface="Arial"/>
                <a:cs typeface="Arial"/>
              </a:rPr>
              <a:t>ifx </a:t>
            </a:r>
            <a:r>
              <a:rPr dirty="0" sz="1050" spc="-110">
                <a:latin typeface="DejaVu Sans"/>
                <a:cs typeface="DejaVu Sans"/>
              </a:rPr>
              <a:t>=</a:t>
            </a:r>
            <a:r>
              <a:rPr dirty="0" sz="1050" spc="-275">
                <a:latin typeface="DejaVu Sans"/>
                <a:cs typeface="DejaVu Sans"/>
              </a:rPr>
              <a:t> </a:t>
            </a:r>
            <a:r>
              <a:rPr dirty="0" sz="1050" spc="-175">
                <a:latin typeface="DejaVu Sans"/>
                <a:cs typeface="DejaVu Sans"/>
              </a:rPr>
              <a:t>1</a:t>
            </a:r>
            <a:endParaRPr sz="1050">
              <a:latin typeface="DejaVu Sans"/>
              <a:cs typeface="DejaVu Sans"/>
            </a:endParaRPr>
          </a:p>
        </p:txBody>
      </p:sp>
      <p:sp>
        <p:nvSpPr>
          <p:cNvPr id="23" name="object 23"/>
          <p:cNvSpPr txBox="1"/>
          <p:nvPr/>
        </p:nvSpPr>
        <p:spPr>
          <a:xfrm>
            <a:off x="772121" y="1152714"/>
            <a:ext cx="6012180" cy="4584065"/>
          </a:xfrm>
          <a:prstGeom prst="rect">
            <a:avLst/>
          </a:prstGeom>
        </p:spPr>
        <p:txBody>
          <a:bodyPr wrap="square" lIns="0" tIns="12700" rIns="0" bIns="0" rtlCol="0" vert="horz">
            <a:spAutoFit/>
          </a:bodyPr>
          <a:lstStyle/>
          <a:p>
            <a:pPr marL="88900">
              <a:lnSpc>
                <a:spcPct val="100000"/>
              </a:lnSpc>
              <a:spcBef>
                <a:spcPts val="100"/>
              </a:spcBef>
            </a:pPr>
            <a:r>
              <a:rPr dirty="0" sz="900">
                <a:latin typeface="Liberation Serif"/>
                <a:cs typeface="Liberation Serif"/>
              </a:rPr>
              <a:t>removable, jump, or</a:t>
            </a:r>
            <a:r>
              <a:rPr dirty="0" sz="900" spc="-5">
                <a:latin typeface="Liberation Serif"/>
                <a:cs typeface="Liberation Serif"/>
              </a:rPr>
              <a:t> </a:t>
            </a:r>
            <a:r>
              <a:rPr dirty="0" sz="900">
                <a:latin typeface="Liberation Serif"/>
                <a:cs typeface="Liberation Serif"/>
              </a:rPr>
              <a:t>infinite.</a:t>
            </a:r>
            <a:endParaRPr sz="900">
              <a:latin typeface="Liberation Serif"/>
              <a:cs typeface="Liberation Serif"/>
            </a:endParaRPr>
          </a:p>
          <a:p>
            <a:pPr>
              <a:lnSpc>
                <a:spcPct val="100000"/>
              </a:lnSpc>
              <a:spcBef>
                <a:spcPts val="25"/>
              </a:spcBef>
            </a:pPr>
            <a:endParaRPr sz="800">
              <a:latin typeface="Times New Roman"/>
              <a:cs typeface="Times New Roman"/>
            </a:endParaRPr>
          </a:p>
          <a:p>
            <a:pPr marL="88900">
              <a:lnSpc>
                <a:spcPct val="100000"/>
              </a:lnSpc>
            </a:pPr>
            <a:r>
              <a:rPr dirty="0" sz="900" b="1">
                <a:latin typeface="Liberation Serif"/>
                <a:cs typeface="Liberation Serif"/>
              </a:rPr>
              <a:t>Hint</a:t>
            </a:r>
            <a:endParaRPr sz="900">
              <a:latin typeface="Liberation Serif"/>
              <a:cs typeface="Liberation Serif"/>
            </a:endParaRPr>
          </a:p>
          <a:p>
            <a:pPr marL="248920">
              <a:lnSpc>
                <a:spcPct val="100000"/>
              </a:lnSpc>
              <a:spcBef>
                <a:spcPts val="195"/>
              </a:spcBef>
            </a:pPr>
            <a:r>
              <a:rPr dirty="0" sz="900">
                <a:latin typeface="Liberation Serif"/>
                <a:cs typeface="Liberation Serif"/>
              </a:rPr>
              <a:t>Follow the steps in Note. If the function is discontinuous at 1, look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→1</a:t>
            </a:r>
            <a:r>
              <a:rPr dirty="0" baseline="-11904" sz="1050" spc="-172">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a:p>
            <a:pPr marL="88900">
              <a:lnSpc>
                <a:spcPct val="100000"/>
              </a:lnSpc>
              <a:spcBef>
                <a:spcPts val="915"/>
              </a:spcBef>
            </a:pPr>
            <a:r>
              <a:rPr dirty="0" sz="900" b="1">
                <a:latin typeface="Liberation Serif"/>
                <a:cs typeface="Liberation Serif"/>
              </a:rPr>
              <a:t>Answer</a:t>
            </a:r>
            <a:endParaRPr sz="900">
              <a:latin typeface="Liberation Serif"/>
              <a:cs typeface="Liberation Serif"/>
            </a:endParaRPr>
          </a:p>
          <a:p>
            <a:pPr marL="248920">
              <a:lnSpc>
                <a:spcPct val="100000"/>
              </a:lnSpc>
              <a:spcBef>
                <a:spcPts val="275"/>
              </a:spcBef>
            </a:pPr>
            <a:r>
              <a:rPr dirty="0" sz="900">
                <a:latin typeface="Liberation Serif"/>
                <a:cs typeface="Liberation Serif"/>
              </a:rPr>
              <a:t>Discontinuous at 1;</a:t>
            </a:r>
            <a:r>
              <a:rPr dirty="0" sz="900" spc="-5">
                <a:latin typeface="Liberation Serif"/>
                <a:cs typeface="Liberation Serif"/>
              </a:rPr>
              <a:t> </a:t>
            </a:r>
            <a:r>
              <a:rPr dirty="0" sz="900">
                <a:latin typeface="Liberation Serif"/>
                <a:cs typeface="Liberation Serif"/>
              </a:rPr>
              <a:t>removable</a:t>
            </a:r>
            <a:endParaRPr sz="900">
              <a:latin typeface="Liberation Serif"/>
              <a:cs typeface="Liberation Serif"/>
            </a:endParaRPr>
          </a:p>
          <a:p>
            <a:pPr>
              <a:lnSpc>
                <a:spcPct val="100000"/>
              </a:lnSpc>
            </a:pPr>
            <a:endParaRPr sz="1000">
              <a:latin typeface="Times New Roman"/>
              <a:cs typeface="Times New Roman"/>
            </a:endParaRPr>
          </a:p>
          <a:p>
            <a:pPr algn="just" marL="12700">
              <a:lnSpc>
                <a:spcPct val="100000"/>
              </a:lnSpc>
              <a:spcBef>
                <a:spcPts val="770"/>
              </a:spcBef>
            </a:pPr>
            <a:r>
              <a:rPr dirty="0" sz="1050">
                <a:solidFill>
                  <a:srgbClr val="1279C2"/>
                </a:solidFill>
                <a:latin typeface="Liberation Sans"/>
                <a:cs typeface="Liberation Sans"/>
              </a:rPr>
              <a:t>CONTINUITY OVER AN</a:t>
            </a:r>
            <a:r>
              <a:rPr dirty="0" sz="1050" spc="-5">
                <a:solidFill>
                  <a:srgbClr val="1279C2"/>
                </a:solidFill>
                <a:latin typeface="Liberation Sans"/>
                <a:cs typeface="Liberation Sans"/>
              </a:rPr>
              <a:t> </a:t>
            </a:r>
            <a:r>
              <a:rPr dirty="0" sz="1050" spc="-15">
                <a:solidFill>
                  <a:srgbClr val="1279C2"/>
                </a:solidFill>
                <a:latin typeface="Liberation Sans"/>
                <a:cs typeface="Liberation Sans"/>
              </a:rPr>
              <a:t>INTERVAL</a:t>
            </a:r>
            <a:endParaRPr sz="1050">
              <a:latin typeface="Liberation Sans"/>
              <a:cs typeface="Liberation Sans"/>
            </a:endParaRPr>
          </a:p>
          <a:p>
            <a:pPr algn="just" marL="12700" marR="5080">
              <a:lnSpc>
                <a:spcPct val="111200"/>
              </a:lnSpc>
              <a:spcBef>
                <a:spcPts val="120"/>
              </a:spcBef>
            </a:pPr>
            <a:r>
              <a:rPr dirty="0" sz="900">
                <a:latin typeface="Liberation Serif"/>
                <a:cs typeface="Liberation Serif"/>
              </a:rPr>
              <a:t>Now that we have explored the concept of continuity at a point, we extend that idea to </a:t>
            </a:r>
            <a:r>
              <a:rPr dirty="0" sz="900" b="1">
                <a:latin typeface="Liberation Serif"/>
                <a:cs typeface="Liberation Serif"/>
              </a:rPr>
              <a:t>continuity over an </a:t>
            </a:r>
            <a:r>
              <a:rPr dirty="0" sz="900" spc="-5" b="1">
                <a:latin typeface="Liberation Serif"/>
                <a:cs typeface="Liberation Serif"/>
              </a:rPr>
              <a:t>interval</a:t>
            </a:r>
            <a:r>
              <a:rPr dirty="0" sz="900" spc="-5">
                <a:latin typeface="Liberation Serif"/>
                <a:cs typeface="Liberation Serif"/>
              </a:rPr>
              <a:t>. </a:t>
            </a:r>
            <a:r>
              <a:rPr dirty="0" sz="900">
                <a:latin typeface="Liberation Serif"/>
                <a:cs typeface="Liberation Serif"/>
              </a:rPr>
              <a:t>As we  develop this idea for </a:t>
            </a:r>
            <a:r>
              <a:rPr dirty="0" sz="900" spc="-5">
                <a:latin typeface="Liberation Serif"/>
                <a:cs typeface="Liberation Serif"/>
              </a:rPr>
              <a:t>different </a:t>
            </a:r>
            <a:r>
              <a:rPr dirty="0" sz="900">
                <a:latin typeface="Liberation Serif"/>
                <a:cs typeface="Liberation Serif"/>
              </a:rPr>
              <a:t>types of intervals, it may be useful to keep in mind the intuitive idea that a function is continuous  over an interval if we can use a pencil to trace the function between any two points in the interval without lifting the pencil from  the </a:t>
            </a:r>
            <a:r>
              <a:rPr dirty="0" sz="900" spc="-10">
                <a:latin typeface="Liberation Serif"/>
                <a:cs typeface="Liberation Serif"/>
              </a:rPr>
              <a:t>paper. </a:t>
            </a:r>
            <a:r>
              <a:rPr dirty="0" sz="900">
                <a:latin typeface="Liberation Serif"/>
                <a:cs typeface="Liberation Serif"/>
              </a:rPr>
              <a:t>In preparation for defining continuity on an interval, we begin by looking at the definition of what it means for a  function to be continuous from the right at a point and continuous from the left at a</a:t>
            </a:r>
            <a:r>
              <a:rPr dirty="0" sz="900" spc="-25">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from the Right and from the</a:t>
            </a:r>
            <a:r>
              <a:rPr dirty="0" sz="1050" spc="-25">
                <a:solidFill>
                  <a:srgbClr val="2E4E4E"/>
                </a:solidFill>
                <a:latin typeface="Liberation Sans"/>
                <a:cs typeface="Liberation Sans"/>
              </a:rPr>
              <a:t> </a:t>
            </a:r>
            <a:r>
              <a:rPr dirty="0" sz="1050" spc="5">
                <a:solidFill>
                  <a:srgbClr val="2E4E4E"/>
                </a:solidFill>
                <a:latin typeface="Liberation Sans"/>
                <a:cs typeface="Liberation Sans"/>
              </a:rPr>
              <a:t>Left</a:t>
            </a:r>
            <a:endParaRPr sz="1050">
              <a:latin typeface="Liberation Sans"/>
              <a:cs typeface="Liberation Sans"/>
            </a:endParaRPr>
          </a:p>
          <a:p>
            <a:pPr marL="88900">
              <a:lnSpc>
                <a:spcPts val="1145"/>
              </a:lnSpc>
              <a:spcBef>
                <a:spcPts val="390"/>
              </a:spcBef>
            </a:pPr>
            <a:r>
              <a:rPr dirty="0" sz="900">
                <a:latin typeface="Liberation Serif"/>
                <a:cs typeface="Liberation Serif"/>
              </a:rPr>
              <a:t>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said to be </a:t>
            </a:r>
            <a:r>
              <a:rPr dirty="0" sz="900" b="1">
                <a:latin typeface="Liberation Serif"/>
                <a:cs typeface="Liberation Serif"/>
              </a:rPr>
              <a:t>continuous </a:t>
            </a:r>
            <a:r>
              <a:rPr dirty="0" sz="900" spc="-5" b="1">
                <a:latin typeface="Liberation Serif"/>
                <a:cs typeface="Liberation Serif"/>
              </a:rPr>
              <a:t>from </a:t>
            </a:r>
            <a:r>
              <a:rPr dirty="0" sz="900" b="1">
                <a:latin typeface="Liberation Serif"/>
                <a:cs typeface="Liberation Serif"/>
              </a:rPr>
              <a:t>the right </a:t>
            </a:r>
            <a:r>
              <a:rPr dirty="0" sz="900">
                <a:latin typeface="Liberation Serif"/>
                <a:cs typeface="Liberation Serif"/>
              </a:rPr>
              <a:t>at a if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r>
              <a:rPr dirty="0" sz="1050" spc="-204">
                <a:latin typeface="DejaVu Sans"/>
                <a:cs typeface="DejaVu Sans"/>
              </a:rPr>
              <a:t> </a:t>
            </a:r>
            <a:r>
              <a:rPr dirty="0" sz="900">
                <a:latin typeface="Liberation Serif"/>
                <a:cs typeface="Liberation Serif"/>
              </a:rPr>
              <a:t>.</a:t>
            </a:r>
            <a:endParaRPr sz="900">
              <a:latin typeface="Liberation Serif"/>
              <a:cs typeface="Liberation Serif"/>
            </a:endParaRPr>
          </a:p>
          <a:p>
            <a:pPr algn="ctr" marL="276860">
              <a:lnSpc>
                <a:spcPts val="72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27777" sz="750" spc="37">
                <a:latin typeface="DejaVu Sans"/>
                <a:cs typeface="DejaVu Sans"/>
              </a:rPr>
              <a:t>+</a:t>
            </a:r>
            <a:endParaRPr baseline="27777" sz="750">
              <a:latin typeface="DejaVu Sans"/>
              <a:cs typeface="DejaVu Sans"/>
            </a:endParaRPr>
          </a:p>
          <a:p>
            <a:pPr marL="88900">
              <a:lnSpc>
                <a:spcPts val="1180"/>
              </a:lnSpc>
              <a:spcBef>
                <a:spcPts val="160"/>
              </a:spcBef>
            </a:pPr>
            <a:r>
              <a:rPr dirty="0" sz="900">
                <a:latin typeface="Liberation Serif"/>
                <a:cs typeface="Liberation Serif"/>
              </a:rPr>
              <a:t>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said to be </a:t>
            </a:r>
            <a:r>
              <a:rPr dirty="0" sz="900" b="1">
                <a:latin typeface="Liberation Serif"/>
                <a:cs typeface="Liberation Serif"/>
              </a:rPr>
              <a:t>continuous </a:t>
            </a:r>
            <a:r>
              <a:rPr dirty="0" sz="900" spc="-5" b="1">
                <a:latin typeface="Liberation Serif"/>
                <a:cs typeface="Liberation Serif"/>
              </a:rPr>
              <a:t>from </a:t>
            </a:r>
            <a:r>
              <a:rPr dirty="0" sz="900" b="1">
                <a:latin typeface="Liberation Serif"/>
                <a:cs typeface="Liberation Serif"/>
              </a:rPr>
              <a:t>the left </a:t>
            </a:r>
            <a:r>
              <a:rPr dirty="0" sz="900">
                <a:latin typeface="Liberation Serif"/>
                <a:cs typeface="Liberation Serif"/>
              </a:rPr>
              <a:t>at a if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14">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endParaRPr sz="1050">
              <a:latin typeface="DejaVu Sans"/>
              <a:cs typeface="DejaVu Sans"/>
            </a:endParaRPr>
          </a:p>
          <a:p>
            <a:pPr algn="ctr" marL="111760">
              <a:lnSpc>
                <a:spcPts val="760"/>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33333" sz="750" spc="37">
                <a:latin typeface="DejaVu Sans"/>
                <a:cs typeface="DejaVu Sans"/>
              </a:rPr>
              <a:t>−</a:t>
            </a:r>
            <a:endParaRPr baseline="33333" sz="750">
              <a:latin typeface="DejaVu Sans"/>
              <a:cs typeface="DejaVu Sans"/>
            </a:endParaRPr>
          </a:p>
          <a:p>
            <a:pPr algn="just" marL="12700" marR="5715">
              <a:lnSpc>
                <a:spcPts val="1200"/>
              </a:lnSpc>
              <a:spcBef>
                <a:spcPts val="625"/>
              </a:spcBef>
            </a:pPr>
            <a:r>
              <a:rPr dirty="0" sz="900">
                <a:latin typeface="Liberation Serif"/>
                <a:cs typeface="Liberation Serif"/>
              </a:rPr>
              <a:t>A function is continuous over an open interval if it is continuous at every point in the interval. 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over  a closed interval of the form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95" i="1">
                <a:latin typeface="Arial"/>
                <a:cs typeface="Arial"/>
              </a:rPr>
              <a:t>b</a:t>
            </a:r>
            <a:r>
              <a:rPr dirty="0" sz="1050" spc="-95">
                <a:latin typeface="DejaVu Sans"/>
                <a:cs typeface="DejaVu Sans"/>
              </a:rPr>
              <a:t>] </a:t>
            </a:r>
            <a:r>
              <a:rPr dirty="0" sz="900">
                <a:latin typeface="Liberation Serif"/>
                <a:cs typeface="Liberation Serif"/>
              </a:rPr>
              <a:t>if it is continuous at every point in </a:t>
            </a:r>
            <a:r>
              <a:rPr dirty="0" sz="1050" spc="-25">
                <a:latin typeface="DejaVu Sans"/>
                <a:cs typeface="DejaVu Sans"/>
              </a:rPr>
              <a:t>(</a:t>
            </a:r>
            <a:r>
              <a:rPr dirty="0" sz="900" spc="-25" i="1">
                <a:latin typeface="Arial"/>
                <a:cs typeface="Arial"/>
              </a:rPr>
              <a:t>a</a:t>
            </a:r>
            <a:r>
              <a:rPr dirty="0" sz="1050" spc="-25">
                <a:latin typeface="DejaVu Sans"/>
                <a:cs typeface="DejaVu Sans"/>
              </a:rPr>
              <a:t>, </a:t>
            </a:r>
            <a:r>
              <a:rPr dirty="0" sz="900" spc="-40" i="1">
                <a:latin typeface="Arial"/>
                <a:cs typeface="Arial"/>
              </a:rPr>
              <a:t>b</a:t>
            </a:r>
            <a:r>
              <a:rPr dirty="0" sz="1050" spc="-40">
                <a:latin typeface="DejaVu Sans"/>
                <a:cs typeface="DejaVu Sans"/>
              </a:rPr>
              <a:t>) </a:t>
            </a:r>
            <a:r>
              <a:rPr dirty="0" sz="900">
                <a:latin typeface="Liberation Serif"/>
                <a:cs typeface="Liberation Serif"/>
              </a:rPr>
              <a:t>and is continuous from the right at a and is  continuous from the left at b. </a:t>
            </a:r>
            <a:r>
              <a:rPr dirty="0" sz="900" spc="-5">
                <a:latin typeface="Liberation Serif"/>
                <a:cs typeface="Liberation Serif"/>
              </a:rPr>
              <a:t>Analogously, </a:t>
            </a:r>
            <a:r>
              <a:rPr dirty="0" sz="900">
                <a:latin typeface="Liberation Serif"/>
                <a:cs typeface="Liberation Serif"/>
              </a:rPr>
              <a:t>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over an interval of the form </a:t>
            </a:r>
            <a:r>
              <a:rPr dirty="0" sz="1050" spc="-25">
                <a:latin typeface="DejaVu Sans"/>
                <a:cs typeface="DejaVu Sans"/>
              </a:rPr>
              <a:t>(</a:t>
            </a:r>
            <a:r>
              <a:rPr dirty="0" sz="900" spc="-25" i="1">
                <a:latin typeface="Arial"/>
                <a:cs typeface="Arial"/>
              </a:rPr>
              <a:t>a</a:t>
            </a:r>
            <a:r>
              <a:rPr dirty="0" sz="1050" spc="-25">
                <a:latin typeface="DejaVu Sans"/>
                <a:cs typeface="DejaVu Sans"/>
              </a:rPr>
              <a:t>, </a:t>
            </a:r>
            <a:r>
              <a:rPr dirty="0" sz="900" spc="-95" i="1">
                <a:latin typeface="Arial"/>
                <a:cs typeface="Arial"/>
              </a:rPr>
              <a:t>b</a:t>
            </a:r>
            <a:r>
              <a:rPr dirty="0" sz="1050" spc="-95">
                <a:latin typeface="DejaVu Sans"/>
                <a:cs typeface="DejaVu Sans"/>
              </a:rPr>
              <a:t>] </a:t>
            </a:r>
            <a:r>
              <a:rPr dirty="0" sz="900">
                <a:latin typeface="Liberation Serif"/>
                <a:cs typeface="Liberation Serif"/>
              </a:rPr>
              <a:t>if it is continuous  over</a:t>
            </a:r>
            <a:r>
              <a:rPr dirty="0" sz="900" spc="-10">
                <a:latin typeface="Liberation Serif"/>
                <a:cs typeface="Liberation Serif"/>
              </a:rPr>
              <a:t> </a:t>
            </a:r>
            <a:r>
              <a:rPr dirty="0" sz="1050" spc="-25">
                <a:latin typeface="DejaVu Sans"/>
                <a:cs typeface="DejaVu Sans"/>
              </a:rPr>
              <a:t>(</a:t>
            </a:r>
            <a:r>
              <a:rPr dirty="0" sz="900" spc="-25" i="1">
                <a:latin typeface="Arial"/>
                <a:cs typeface="Arial"/>
              </a:rPr>
              <a:t>a</a:t>
            </a:r>
            <a:r>
              <a:rPr dirty="0" sz="1050" spc="-25">
                <a:latin typeface="DejaVu Sans"/>
                <a:cs typeface="DejaVu Sans"/>
              </a:rPr>
              <a:t>,</a:t>
            </a:r>
            <a:r>
              <a:rPr dirty="0" sz="1050" spc="-160">
                <a:latin typeface="DejaVu Sans"/>
                <a:cs typeface="DejaVu Sans"/>
              </a:rPr>
              <a:t> </a:t>
            </a:r>
            <a:r>
              <a:rPr dirty="0" sz="900" spc="-40" i="1">
                <a:latin typeface="Arial"/>
                <a:cs typeface="Arial"/>
              </a:rPr>
              <a:t>b</a:t>
            </a:r>
            <a:r>
              <a:rPr dirty="0" sz="1050" spc="-40">
                <a:latin typeface="DejaVu Sans"/>
                <a:cs typeface="DejaVu Sans"/>
              </a:rPr>
              <a:t>)</a:t>
            </a:r>
            <a:r>
              <a:rPr dirty="0" sz="1050" spc="-130">
                <a:latin typeface="DejaVu Sans"/>
                <a:cs typeface="DejaVu Sans"/>
              </a:rPr>
              <a:t> </a:t>
            </a:r>
            <a:r>
              <a:rPr dirty="0" sz="900">
                <a:latin typeface="Liberation Serif"/>
                <a:cs typeface="Liberation Serif"/>
              </a:rPr>
              <a:t>and is</a:t>
            </a:r>
            <a:r>
              <a:rPr dirty="0" sz="900" spc="-5">
                <a:latin typeface="Liberation Serif"/>
                <a:cs typeface="Liberation Serif"/>
              </a:rPr>
              <a:t> </a:t>
            </a:r>
            <a:r>
              <a:rPr dirty="0" sz="900">
                <a:latin typeface="Liberation Serif"/>
                <a:cs typeface="Liberation Serif"/>
              </a:rPr>
              <a:t>continuous from</a:t>
            </a:r>
            <a:r>
              <a:rPr dirty="0" sz="900" spc="-5">
                <a:latin typeface="Liberation Serif"/>
                <a:cs typeface="Liberation Serif"/>
              </a:rPr>
              <a:t> </a:t>
            </a:r>
            <a:r>
              <a:rPr dirty="0" sz="900">
                <a:latin typeface="Liberation Serif"/>
                <a:cs typeface="Liberation Serif"/>
              </a:rPr>
              <a:t>the left</a:t>
            </a:r>
            <a:r>
              <a:rPr dirty="0" sz="900" spc="-5">
                <a:latin typeface="Liberation Serif"/>
                <a:cs typeface="Liberation Serif"/>
              </a:rPr>
              <a:t> </a:t>
            </a:r>
            <a:r>
              <a:rPr dirty="0" sz="900">
                <a:latin typeface="Liberation Serif"/>
                <a:cs typeface="Liberation Serif"/>
              </a:rPr>
              <a:t>at b.</a:t>
            </a:r>
            <a:r>
              <a:rPr dirty="0" sz="900" spc="-5">
                <a:latin typeface="Liberation Serif"/>
                <a:cs typeface="Liberation Serif"/>
              </a:rPr>
              <a:t> </a:t>
            </a:r>
            <a:r>
              <a:rPr dirty="0" sz="900">
                <a:latin typeface="Liberation Serif"/>
                <a:cs typeface="Liberation Serif"/>
              </a:rPr>
              <a:t>Continuity over other</a:t>
            </a:r>
            <a:r>
              <a:rPr dirty="0" sz="900" spc="-5">
                <a:latin typeface="Liberation Serif"/>
                <a:cs typeface="Liberation Serif"/>
              </a:rPr>
              <a:t> </a:t>
            </a:r>
            <a:r>
              <a:rPr dirty="0" sz="900">
                <a:latin typeface="Liberation Serif"/>
                <a:cs typeface="Liberation Serif"/>
              </a:rPr>
              <a:t>types of</a:t>
            </a:r>
            <a:r>
              <a:rPr dirty="0" sz="900" spc="-5">
                <a:latin typeface="Liberation Serif"/>
                <a:cs typeface="Liberation Serif"/>
              </a:rPr>
              <a:t> </a:t>
            </a:r>
            <a:r>
              <a:rPr dirty="0" sz="900">
                <a:latin typeface="Liberation Serif"/>
                <a:cs typeface="Liberation Serif"/>
              </a:rPr>
              <a:t>intervals are</a:t>
            </a:r>
            <a:r>
              <a:rPr dirty="0" sz="900" spc="-5">
                <a:latin typeface="Liberation Serif"/>
                <a:cs typeface="Liberation Serif"/>
              </a:rPr>
              <a:t> </a:t>
            </a:r>
            <a:r>
              <a:rPr dirty="0" sz="900">
                <a:latin typeface="Liberation Serif"/>
                <a:cs typeface="Liberation Serif"/>
              </a:rPr>
              <a:t>defined in</a:t>
            </a:r>
            <a:r>
              <a:rPr dirty="0" sz="900" spc="-5">
                <a:latin typeface="Liberation Serif"/>
                <a:cs typeface="Liberation Serif"/>
              </a:rPr>
              <a:t> </a:t>
            </a:r>
            <a:r>
              <a:rPr dirty="0" sz="900">
                <a:latin typeface="Liberation Serif"/>
                <a:cs typeface="Liberation Serif"/>
              </a:rPr>
              <a:t>a similar</a:t>
            </a:r>
            <a:r>
              <a:rPr dirty="0" sz="900" spc="-5">
                <a:latin typeface="Liberation Serif"/>
                <a:cs typeface="Liberation Serif"/>
              </a:rPr>
              <a:t> </a:t>
            </a:r>
            <a:r>
              <a:rPr dirty="0" sz="900">
                <a:latin typeface="Liberation Serif"/>
                <a:cs typeface="Liberation Serif"/>
              </a:rPr>
              <a:t>fashion.</a:t>
            </a:r>
            <a:endParaRPr sz="900">
              <a:latin typeface="Liberation Serif"/>
              <a:cs typeface="Liberation Serif"/>
            </a:endParaRPr>
          </a:p>
          <a:p>
            <a:pPr algn="just" marL="12700">
              <a:lnSpc>
                <a:spcPts val="1180"/>
              </a:lnSpc>
              <a:spcBef>
                <a:spcPts val="215"/>
              </a:spcBef>
            </a:pPr>
            <a:r>
              <a:rPr dirty="0" sz="900">
                <a:latin typeface="Liberation Serif"/>
                <a:cs typeface="Liberation Serif"/>
              </a:rPr>
              <a:t>Requiring</a:t>
            </a:r>
            <a:r>
              <a:rPr dirty="0" sz="900" spc="70">
                <a:latin typeface="Liberation Serif"/>
                <a:cs typeface="Liberation Serif"/>
              </a:rPr>
              <a:t> </a:t>
            </a:r>
            <a:r>
              <a:rPr dirty="0" sz="900">
                <a:latin typeface="Liberation Serif"/>
                <a:cs typeface="Liberation Serif"/>
              </a:rPr>
              <a:t>that</a:t>
            </a:r>
            <a:r>
              <a:rPr dirty="0" sz="900" spc="114">
                <a:latin typeface="Liberation Serif"/>
                <a:cs typeface="Liberation Serif"/>
              </a:rPr>
              <a:t> </a:t>
            </a:r>
            <a:r>
              <a:rPr dirty="0" sz="1050" spc="-65">
                <a:latin typeface="DejaVu Sans"/>
                <a:cs typeface="DejaVu Sans"/>
              </a:rPr>
              <a:t>lim</a:t>
            </a:r>
            <a:r>
              <a:rPr dirty="0" sz="1050" spc="2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r>
              <a:rPr dirty="0" sz="1050" spc="280">
                <a:latin typeface="DejaVu Sans"/>
                <a:cs typeface="DejaVu Sans"/>
              </a:rPr>
              <a:t> </a:t>
            </a:r>
            <a:r>
              <a:rPr dirty="0" sz="900">
                <a:latin typeface="Liberation Serif"/>
                <a:cs typeface="Liberation Serif"/>
              </a:rPr>
              <a:t>and</a:t>
            </a:r>
            <a:r>
              <a:rPr dirty="0" sz="900" spc="80">
                <a:latin typeface="Liberation Serif"/>
                <a:cs typeface="Liberation Serif"/>
              </a:rPr>
              <a:t> </a:t>
            </a:r>
            <a:r>
              <a:rPr dirty="0" sz="1050" spc="-65">
                <a:latin typeface="DejaVu Sans"/>
                <a:cs typeface="DejaVu Sans"/>
              </a:rPr>
              <a:t>lim</a:t>
            </a:r>
            <a:r>
              <a:rPr dirty="0" sz="1050" spc="-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0">
                <a:latin typeface="DejaVu Sans"/>
                <a:cs typeface="DejaVu Sans"/>
              </a:rPr>
              <a:t> </a:t>
            </a:r>
            <a:r>
              <a:rPr dirty="0" sz="900" spc="35" i="1">
                <a:latin typeface="Arial"/>
                <a:cs typeface="Arial"/>
              </a:rPr>
              <a:t>f</a:t>
            </a:r>
            <a:r>
              <a:rPr dirty="0" sz="1050" spc="35">
                <a:latin typeface="DejaVu Sans"/>
                <a:cs typeface="DejaVu Sans"/>
              </a:rPr>
              <a:t>(</a:t>
            </a:r>
            <a:r>
              <a:rPr dirty="0" sz="900" spc="35" i="1">
                <a:latin typeface="Arial"/>
                <a:cs typeface="Arial"/>
              </a:rPr>
              <a:t>b</a:t>
            </a:r>
            <a:r>
              <a:rPr dirty="0" sz="1050" spc="35">
                <a:latin typeface="DejaVu Sans"/>
                <a:cs typeface="DejaVu Sans"/>
              </a:rPr>
              <a:t>)</a:t>
            </a:r>
            <a:r>
              <a:rPr dirty="0" sz="1050" spc="300">
                <a:latin typeface="DejaVu Sans"/>
                <a:cs typeface="DejaVu Sans"/>
              </a:rPr>
              <a:t> </a:t>
            </a:r>
            <a:r>
              <a:rPr dirty="0" sz="900">
                <a:latin typeface="Liberation Serif"/>
                <a:cs typeface="Liberation Serif"/>
              </a:rPr>
              <a:t>ensures</a:t>
            </a:r>
            <a:r>
              <a:rPr dirty="0" sz="900" spc="100">
                <a:latin typeface="Liberation Serif"/>
                <a:cs typeface="Liberation Serif"/>
              </a:rPr>
              <a:t> </a:t>
            </a:r>
            <a:r>
              <a:rPr dirty="0" sz="900">
                <a:latin typeface="Liberation Serif"/>
                <a:cs typeface="Liberation Serif"/>
              </a:rPr>
              <a:t>that</a:t>
            </a:r>
            <a:r>
              <a:rPr dirty="0" sz="900" spc="100">
                <a:latin typeface="Liberation Serif"/>
                <a:cs typeface="Liberation Serif"/>
              </a:rPr>
              <a:t> </a:t>
            </a:r>
            <a:r>
              <a:rPr dirty="0" sz="900">
                <a:latin typeface="Liberation Serif"/>
                <a:cs typeface="Liberation Serif"/>
              </a:rPr>
              <a:t>we</a:t>
            </a:r>
            <a:r>
              <a:rPr dirty="0" sz="900" spc="100">
                <a:latin typeface="Liberation Serif"/>
                <a:cs typeface="Liberation Serif"/>
              </a:rPr>
              <a:t> </a:t>
            </a:r>
            <a:r>
              <a:rPr dirty="0" sz="900">
                <a:latin typeface="Liberation Serif"/>
                <a:cs typeface="Liberation Serif"/>
              </a:rPr>
              <a:t>can</a:t>
            </a:r>
            <a:r>
              <a:rPr dirty="0" sz="900" spc="95">
                <a:latin typeface="Liberation Serif"/>
                <a:cs typeface="Liberation Serif"/>
              </a:rPr>
              <a:t> </a:t>
            </a:r>
            <a:r>
              <a:rPr dirty="0" sz="900">
                <a:latin typeface="Liberation Serif"/>
                <a:cs typeface="Liberation Serif"/>
              </a:rPr>
              <a:t>trace</a:t>
            </a:r>
            <a:r>
              <a:rPr dirty="0" sz="900" spc="100">
                <a:latin typeface="Liberation Serif"/>
                <a:cs typeface="Liberation Serif"/>
              </a:rPr>
              <a:t> </a:t>
            </a:r>
            <a:r>
              <a:rPr dirty="0" sz="900">
                <a:latin typeface="Liberation Serif"/>
                <a:cs typeface="Liberation Serif"/>
              </a:rPr>
              <a:t>the</a:t>
            </a:r>
            <a:r>
              <a:rPr dirty="0" sz="900" spc="100">
                <a:latin typeface="Liberation Serif"/>
                <a:cs typeface="Liberation Serif"/>
              </a:rPr>
              <a:t> </a:t>
            </a:r>
            <a:r>
              <a:rPr dirty="0" sz="900">
                <a:latin typeface="Liberation Serif"/>
                <a:cs typeface="Liberation Serif"/>
              </a:rPr>
              <a:t>graph</a:t>
            </a:r>
            <a:r>
              <a:rPr dirty="0" sz="900" spc="100">
                <a:latin typeface="Liberation Serif"/>
                <a:cs typeface="Liberation Serif"/>
              </a:rPr>
              <a:t> </a:t>
            </a:r>
            <a:r>
              <a:rPr dirty="0" sz="900">
                <a:latin typeface="Liberation Serif"/>
                <a:cs typeface="Liberation Serif"/>
              </a:rPr>
              <a:t>of</a:t>
            </a:r>
            <a:r>
              <a:rPr dirty="0" sz="900" spc="95">
                <a:latin typeface="Liberation Serif"/>
                <a:cs typeface="Liberation Serif"/>
              </a:rPr>
              <a:t> </a:t>
            </a:r>
            <a:r>
              <a:rPr dirty="0" sz="900">
                <a:latin typeface="Liberation Serif"/>
                <a:cs typeface="Liberation Serif"/>
              </a:rPr>
              <a:t>the</a:t>
            </a:r>
            <a:r>
              <a:rPr dirty="0" sz="900" spc="100">
                <a:latin typeface="Liberation Serif"/>
                <a:cs typeface="Liberation Serif"/>
              </a:rPr>
              <a:t> </a:t>
            </a:r>
            <a:r>
              <a:rPr dirty="0" sz="900">
                <a:latin typeface="Liberation Serif"/>
                <a:cs typeface="Liberation Serif"/>
              </a:rPr>
              <a:t>function</a:t>
            </a:r>
            <a:r>
              <a:rPr dirty="0" sz="900" spc="100">
                <a:latin typeface="Liberation Serif"/>
                <a:cs typeface="Liberation Serif"/>
              </a:rPr>
              <a:t> </a:t>
            </a:r>
            <a:r>
              <a:rPr dirty="0" sz="900">
                <a:latin typeface="Liberation Serif"/>
                <a:cs typeface="Liberation Serif"/>
              </a:rPr>
              <a:t>from</a:t>
            </a:r>
            <a:r>
              <a:rPr dirty="0" sz="900" spc="95">
                <a:latin typeface="Liberation Serif"/>
                <a:cs typeface="Liberation Serif"/>
              </a:rPr>
              <a:t> </a:t>
            </a:r>
            <a:r>
              <a:rPr dirty="0" sz="900">
                <a:latin typeface="Liberation Serif"/>
                <a:cs typeface="Liberation Serif"/>
              </a:rPr>
              <a:t>the</a:t>
            </a:r>
            <a:r>
              <a:rPr dirty="0" sz="900" spc="100">
                <a:latin typeface="Liberation Serif"/>
                <a:cs typeface="Liberation Serif"/>
              </a:rPr>
              <a:t> </a:t>
            </a:r>
            <a:r>
              <a:rPr dirty="0" sz="900">
                <a:latin typeface="Liberation Serif"/>
                <a:cs typeface="Liberation Serif"/>
              </a:rPr>
              <a:t>point</a:t>
            </a:r>
            <a:endParaRPr sz="900">
              <a:latin typeface="Liberation Serif"/>
              <a:cs typeface="Liberation Serif"/>
            </a:endParaRPr>
          </a:p>
          <a:p>
            <a:pPr algn="ctr" marR="3188335">
              <a:lnSpc>
                <a:spcPts val="690"/>
              </a:lnSpc>
              <a:tabLst>
                <a:tab pos="1159510" algn="l"/>
              </a:tabLst>
            </a:pPr>
            <a:r>
              <a:rPr dirty="0" baseline="8547" sz="975" spc="37" i="1">
                <a:latin typeface="Arial"/>
                <a:cs typeface="Arial"/>
              </a:rPr>
              <a:t>x</a:t>
            </a:r>
            <a:r>
              <a:rPr dirty="0" baseline="7936" sz="1050" spc="37">
                <a:latin typeface="DejaVu Sans"/>
                <a:cs typeface="DejaVu Sans"/>
              </a:rPr>
              <a:t>→</a:t>
            </a:r>
            <a:r>
              <a:rPr dirty="0" baseline="8547" sz="975" spc="37" i="1">
                <a:latin typeface="Arial"/>
                <a:cs typeface="Arial"/>
              </a:rPr>
              <a:t>a</a:t>
            </a:r>
            <a:r>
              <a:rPr dirty="0" baseline="33333" sz="750" spc="37">
                <a:latin typeface="DejaVu Sans"/>
                <a:cs typeface="DejaVu Sans"/>
              </a:rPr>
              <a:t>+	</a:t>
            </a:r>
            <a:r>
              <a:rPr dirty="0" sz="650" spc="5" i="1">
                <a:latin typeface="Arial"/>
                <a:cs typeface="Arial"/>
              </a:rPr>
              <a:t>x</a:t>
            </a:r>
            <a:r>
              <a:rPr dirty="0" sz="700" spc="5">
                <a:latin typeface="DejaVu Sans"/>
                <a:cs typeface="DejaVu Sans"/>
              </a:rPr>
              <a:t>→</a:t>
            </a:r>
            <a:r>
              <a:rPr dirty="0" sz="650" spc="5" i="1">
                <a:latin typeface="Arial"/>
                <a:cs typeface="Arial"/>
              </a:rPr>
              <a:t>b</a:t>
            </a:r>
            <a:r>
              <a:rPr dirty="0" baseline="33333" sz="750" spc="7">
                <a:latin typeface="DejaVu Sans"/>
                <a:cs typeface="DejaVu Sans"/>
              </a:rPr>
              <a:t>−</a:t>
            </a:r>
            <a:endParaRPr baseline="33333" sz="750">
              <a:latin typeface="DejaVu Sans"/>
              <a:cs typeface="DejaVu Sans"/>
            </a:endParaRPr>
          </a:p>
          <a:p>
            <a:pPr algn="just" marL="12700">
              <a:lnSpc>
                <a:spcPts val="1110"/>
              </a:lnSpc>
            </a:pPr>
            <a:r>
              <a:rPr dirty="0" sz="1050" spc="-25">
                <a:latin typeface="DejaVu Sans"/>
                <a:cs typeface="DejaVu Sans"/>
              </a:rPr>
              <a:t>(</a:t>
            </a:r>
            <a:r>
              <a:rPr dirty="0" sz="900" spc="-25" i="1">
                <a:latin typeface="Arial"/>
                <a:cs typeface="Arial"/>
              </a:rPr>
              <a:t>a</a:t>
            </a:r>
            <a:r>
              <a:rPr dirty="0" sz="1050" spc="-25">
                <a:latin typeface="DejaVu Sans"/>
                <a:cs typeface="DejaVu Sans"/>
              </a:rPr>
              <a:t>, </a:t>
            </a:r>
            <a:r>
              <a:rPr dirty="0" sz="900" spc="35" i="1">
                <a:latin typeface="Arial"/>
                <a:cs typeface="Arial"/>
              </a:rPr>
              <a:t>f</a:t>
            </a:r>
            <a:r>
              <a:rPr dirty="0" sz="1050" spc="35">
                <a:latin typeface="DejaVu Sans"/>
                <a:cs typeface="DejaVu Sans"/>
              </a:rPr>
              <a:t>(</a:t>
            </a:r>
            <a:r>
              <a:rPr dirty="0" sz="900" spc="35" i="1">
                <a:latin typeface="Arial"/>
                <a:cs typeface="Arial"/>
              </a:rPr>
              <a:t>a</a:t>
            </a:r>
            <a:r>
              <a:rPr dirty="0" sz="1050" spc="35">
                <a:latin typeface="DejaVu Sans"/>
                <a:cs typeface="DejaVu Sans"/>
              </a:rPr>
              <a:t>)) </a:t>
            </a:r>
            <a:r>
              <a:rPr dirty="0" sz="900">
                <a:latin typeface="Liberation Serif"/>
                <a:cs typeface="Liberation Serif"/>
              </a:rPr>
              <a:t>to the point </a:t>
            </a:r>
            <a:r>
              <a:rPr dirty="0" sz="1050" spc="-50">
                <a:latin typeface="DejaVu Sans"/>
                <a:cs typeface="DejaVu Sans"/>
              </a:rPr>
              <a:t>(</a:t>
            </a:r>
            <a:r>
              <a:rPr dirty="0" sz="900" spc="-50" i="1">
                <a:latin typeface="Arial"/>
                <a:cs typeface="Arial"/>
              </a:rPr>
              <a:t>b</a:t>
            </a:r>
            <a:r>
              <a:rPr dirty="0" sz="1050" spc="-50">
                <a:latin typeface="DejaVu Sans"/>
                <a:cs typeface="DejaVu Sans"/>
              </a:rPr>
              <a:t>, </a:t>
            </a:r>
            <a:r>
              <a:rPr dirty="0" sz="900" spc="20" i="1">
                <a:latin typeface="Arial"/>
                <a:cs typeface="Arial"/>
              </a:rPr>
              <a:t>f</a:t>
            </a:r>
            <a:r>
              <a:rPr dirty="0" sz="1050" spc="20">
                <a:latin typeface="DejaVu Sans"/>
                <a:cs typeface="DejaVu Sans"/>
              </a:rPr>
              <a:t>(</a:t>
            </a:r>
            <a:r>
              <a:rPr dirty="0" sz="900" spc="20" i="1">
                <a:latin typeface="Arial"/>
                <a:cs typeface="Arial"/>
              </a:rPr>
              <a:t>b</a:t>
            </a:r>
            <a:r>
              <a:rPr dirty="0" sz="1050" spc="20">
                <a:latin typeface="DejaVu Sans"/>
                <a:cs typeface="DejaVu Sans"/>
              </a:rPr>
              <a:t>)) </a:t>
            </a:r>
            <a:r>
              <a:rPr dirty="0" sz="900">
                <a:latin typeface="Liberation Serif"/>
                <a:cs typeface="Liberation Serif"/>
              </a:rPr>
              <a:t>without lifting the pencil. If, for example,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 we would need to lift our</a:t>
            </a:r>
            <a:r>
              <a:rPr dirty="0" sz="900" spc="20">
                <a:latin typeface="Liberation Serif"/>
                <a:cs typeface="Liberation Serif"/>
              </a:rPr>
              <a:t> </a:t>
            </a:r>
            <a:r>
              <a:rPr dirty="0" sz="900">
                <a:latin typeface="Liberation Serif"/>
                <a:cs typeface="Liberation Serif"/>
              </a:rPr>
              <a:t>pencil</a:t>
            </a:r>
            <a:endParaRPr sz="900">
              <a:latin typeface="Liberation Serif"/>
              <a:cs typeface="Liberation Serif"/>
            </a:endParaRPr>
          </a:p>
          <a:p>
            <a:pPr algn="ctr" marL="1249045">
              <a:lnSpc>
                <a:spcPts val="690"/>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33333" sz="750" spc="37">
                <a:latin typeface="DejaVu Sans"/>
                <a:cs typeface="DejaVu Sans"/>
              </a:rPr>
              <a:t>+</a:t>
            </a:r>
            <a:endParaRPr baseline="33333" sz="750">
              <a:latin typeface="DejaVu Sans"/>
              <a:cs typeface="DejaVu Sans"/>
            </a:endParaRPr>
          </a:p>
          <a:p>
            <a:pPr algn="just" marL="12700">
              <a:lnSpc>
                <a:spcPts val="1190"/>
              </a:lnSpc>
            </a:pPr>
            <a:r>
              <a:rPr dirty="0" sz="900">
                <a:latin typeface="Liberation Serif"/>
                <a:cs typeface="Liberation Serif"/>
              </a:rPr>
              <a:t>to jump from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to the graph of the rest of the function over </a:t>
            </a:r>
            <a:r>
              <a:rPr dirty="0" sz="1050" spc="-25">
                <a:latin typeface="DejaVu Sans"/>
                <a:cs typeface="DejaVu Sans"/>
              </a:rPr>
              <a:t>(</a:t>
            </a:r>
            <a:r>
              <a:rPr dirty="0" sz="900" spc="-25" i="1">
                <a:latin typeface="Arial"/>
                <a:cs typeface="Arial"/>
              </a:rPr>
              <a:t>a</a:t>
            </a:r>
            <a:r>
              <a:rPr dirty="0" sz="1050" spc="-25">
                <a:latin typeface="DejaVu Sans"/>
                <a:cs typeface="DejaVu Sans"/>
              </a:rPr>
              <a:t>,</a:t>
            </a:r>
            <a:r>
              <a:rPr dirty="0" sz="1050" spc="-220">
                <a:latin typeface="DejaVu Sans"/>
                <a:cs typeface="DejaVu Sans"/>
              </a:rPr>
              <a:t> </a:t>
            </a:r>
            <a:r>
              <a:rPr dirty="0" sz="900" spc="-65" i="1">
                <a:latin typeface="Arial"/>
                <a:cs typeface="Arial"/>
              </a:rPr>
              <a:t>b</a:t>
            </a:r>
            <a:r>
              <a:rPr dirty="0" sz="1050" spc="-65">
                <a:latin typeface="DejaVu Sans"/>
                <a:cs typeface="DejaVu Sans"/>
              </a:rPr>
              <a:t>]</a:t>
            </a:r>
            <a:r>
              <a:rPr dirty="0" sz="900" spc="-65">
                <a:latin typeface="Liberation Serif"/>
                <a:cs typeface="Liberation Serif"/>
              </a:rPr>
              <a:t>.</a:t>
            </a:r>
            <a:endParaRPr sz="900">
              <a:latin typeface="Liberation Serif"/>
              <a:cs typeface="Liberation Serif"/>
            </a:endParaRPr>
          </a:p>
          <a:p>
            <a:pPr marL="88900">
              <a:lnSpc>
                <a:spcPct val="100000"/>
              </a:lnSpc>
              <a:spcBef>
                <a:spcPts val="41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2.5.6</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on an</a:t>
            </a:r>
            <a:r>
              <a:rPr dirty="0" sz="1050" spc="-35">
                <a:solidFill>
                  <a:srgbClr val="2E4E4E"/>
                </a:solidFill>
                <a:latin typeface="Liberation Sans"/>
                <a:cs typeface="Liberation Sans"/>
              </a:rPr>
              <a:t> </a:t>
            </a:r>
            <a:r>
              <a:rPr dirty="0" sz="1050" spc="5">
                <a:solidFill>
                  <a:srgbClr val="2E4E4E"/>
                </a:solidFill>
                <a:latin typeface="Liberation Sans"/>
                <a:cs typeface="Liberation Sans"/>
              </a:rPr>
              <a:t>Interval</a:t>
            </a:r>
            <a:endParaRPr sz="1050">
              <a:latin typeface="Liberation Sans"/>
              <a:cs typeface="Liberation Sans"/>
            </a:endParaRPr>
          </a:p>
        </p:txBody>
      </p:sp>
      <p:sp>
        <p:nvSpPr>
          <p:cNvPr id="24" name="object 24"/>
          <p:cNvSpPr txBox="1"/>
          <p:nvPr/>
        </p:nvSpPr>
        <p:spPr>
          <a:xfrm>
            <a:off x="848360" y="5675942"/>
            <a:ext cx="2430145" cy="490220"/>
          </a:xfrm>
          <a:prstGeom prst="rect">
            <a:avLst/>
          </a:prstGeom>
        </p:spPr>
        <p:txBody>
          <a:bodyPr wrap="square" lIns="0" tIns="101600" rIns="0" bIns="0" rtlCol="0" vert="horz">
            <a:spAutoFit/>
          </a:bodyPr>
          <a:lstStyle/>
          <a:p>
            <a:pPr marL="12700">
              <a:lnSpc>
                <a:spcPct val="100000"/>
              </a:lnSpc>
              <a:spcBef>
                <a:spcPts val="800"/>
              </a:spcBef>
            </a:pPr>
            <a:r>
              <a:rPr dirty="0" sz="900">
                <a:latin typeface="Liberation Serif"/>
                <a:cs typeface="Liberation Serif"/>
              </a:rPr>
              <a:t>State the interval(s) over which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0">
                <a:latin typeface="DejaVu Sans"/>
                <a:cs typeface="DejaVu Sans"/>
              </a:rPr>
              <a:t> </a:t>
            </a:r>
            <a:r>
              <a:rPr dirty="0" sz="1050" spc="-110">
                <a:latin typeface="DejaVu Sans"/>
                <a:cs typeface="DejaVu Sans"/>
              </a:rPr>
              <a:t>=</a:t>
            </a:r>
            <a:endParaRPr sz="1050">
              <a:latin typeface="DejaVu Sans"/>
              <a:cs typeface="DejaVu Sans"/>
            </a:endParaRPr>
          </a:p>
          <a:p>
            <a:pPr marL="12700">
              <a:lnSpc>
                <a:spcPct val="100000"/>
              </a:lnSpc>
              <a:spcBef>
                <a:spcPts val="620"/>
              </a:spcBef>
            </a:pPr>
            <a:r>
              <a:rPr dirty="0" sz="900" b="1">
                <a:latin typeface="Liberation Serif"/>
                <a:cs typeface="Liberation Serif"/>
              </a:rPr>
              <a:t>Solution</a:t>
            </a:r>
            <a:endParaRPr sz="900">
              <a:latin typeface="Liberation Serif"/>
              <a:cs typeface="Liberation Serif"/>
            </a:endParaRPr>
          </a:p>
        </p:txBody>
      </p:sp>
      <p:sp>
        <p:nvSpPr>
          <p:cNvPr id="25" name="object 25"/>
          <p:cNvSpPr txBox="1"/>
          <p:nvPr/>
        </p:nvSpPr>
        <p:spPr>
          <a:xfrm>
            <a:off x="3346077" y="5738524"/>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1</a:t>
            </a:r>
            <a:endParaRPr sz="700">
              <a:latin typeface="DejaVu Sans"/>
              <a:cs typeface="DejaVu Sans"/>
            </a:endParaRPr>
          </a:p>
        </p:txBody>
      </p:sp>
      <p:sp>
        <p:nvSpPr>
          <p:cNvPr id="26" name="object 26"/>
          <p:cNvSpPr txBox="1"/>
          <p:nvPr/>
        </p:nvSpPr>
        <p:spPr>
          <a:xfrm>
            <a:off x="3301554" y="5862412"/>
            <a:ext cx="280035" cy="137795"/>
          </a:xfrm>
          <a:prstGeom prst="rect">
            <a:avLst/>
          </a:prstGeom>
        </p:spPr>
        <p:txBody>
          <a:bodyPr wrap="square" lIns="0" tIns="17145" rIns="0" bIns="0" rtlCol="0" vert="horz">
            <a:spAutoFit/>
          </a:bodyPr>
          <a:lstStyle/>
          <a:p>
            <a:pPr marL="12700">
              <a:lnSpc>
                <a:spcPct val="100000"/>
              </a:lnSpc>
              <a:spcBef>
                <a:spcPts val="135"/>
              </a:spcBef>
            </a:pPr>
            <a:r>
              <a:rPr dirty="0" sz="650" i="1">
                <a:latin typeface="Arial"/>
                <a:cs typeface="Arial"/>
              </a:rPr>
              <a:t>x</a:t>
            </a:r>
            <a:r>
              <a:rPr dirty="0" baseline="27777" sz="750">
                <a:latin typeface="DejaVu Sans"/>
                <a:cs typeface="DejaVu Sans"/>
              </a:rPr>
              <a:t>2</a:t>
            </a:r>
            <a:r>
              <a:rPr dirty="0" baseline="27777" sz="750" spc="-209">
                <a:latin typeface="DejaVu Sans"/>
                <a:cs typeface="DejaVu Sans"/>
              </a:rPr>
              <a:t> </a:t>
            </a:r>
            <a:r>
              <a:rPr dirty="0" sz="700" spc="-20">
                <a:latin typeface="DejaVu Sans"/>
                <a:cs typeface="DejaVu Sans"/>
              </a:rPr>
              <a:t>+2</a:t>
            </a:r>
            <a:r>
              <a:rPr dirty="0" sz="650" spc="-20" i="1">
                <a:latin typeface="Arial"/>
                <a:cs typeface="Arial"/>
              </a:rPr>
              <a:t>x</a:t>
            </a:r>
            <a:endParaRPr sz="650">
              <a:latin typeface="Arial"/>
              <a:cs typeface="Arial"/>
            </a:endParaRPr>
          </a:p>
        </p:txBody>
      </p:sp>
      <p:sp>
        <p:nvSpPr>
          <p:cNvPr id="27" name="object 27"/>
          <p:cNvSpPr/>
          <p:nvPr/>
        </p:nvSpPr>
        <p:spPr>
          <a:xfrm>
            <a:off x="3306516" y="5877934"/>
            <a:ext cx="267335" cy="0"/>
          </a:xfrm>
          <a:custGeom>
            <a:avLst/>
            <a:gdLst/>
            <a:ahLst/>
            <a:cxnLst/>
            <a:rect l="l" t="t" r="r" b="b"/>
            <a:pathLst>
              <a:path w="267335" h="0">
                <a:moveTo>
                  <a:pt x="0" y="0"/>
                </a:moveTo>
                <a:lnTo>
                  <a:pt x="266836" y="0"/>
                </a:lnTo>
              </a:path>
            </a:pathLst>
          </a:custGeom>
          <a:ln w="9529">
            <a:solidFill>
              <a:srgbClr val="000000"/>
            </a:solidFill>
          </a:ln>
        </p:spPr>
        <p:txBody>
          <a:bodyPr wrap="square" lIns="0" tIns="0" rIns="0" bIns="0" rtlCol="0"/>
          <a:lstStyle/>
          <a:p/>
        </p:txBody>
      </p:sp>
      <p:sp>
        <p:nvSpPr>
          <p:cNvPr id="28" name="object 28"/>
          <p:cNvSpPr txBox="1"/>
          <p:nvPr/>
        </p:nvSpPr>
        <p:spPr>
          <a:xfrm>
            <a:off x="848360" y="6185823"/>
            <a:ext cx="68072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Since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endParaRPr sz="1050">
              <a:latin typeface="DejaVu Sans"/>
              <a:cs typeface="DejaVu Sans"/>
            </a:endParaRPr>
          </a:p>
        </p:txBody>
      </p:sp>
      <p:sp>
        <p:nvSpPr>
          <p:cNvPr id="29" name="object 29"/>
          <p:cNvSpPr txBox="1"/>
          <p:nvPr/>
        </p:nvSpPr>
        <p:spPr>
          <a:xfrm>
            <a:off x="1596306" y="6157838"/>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1</a:t>
            </a:r>
            <a:endParaRPr sz="700">
              <a:latin typeface="DejaVu Sans"/>
              <a:cs typeface="DejaVu Sans"/>
            </a:endParaRPr>
          </a:p>
        </p:txBody>
      </p:sp>
      <p:sp>
        <p:nvSpPr>
          <p:cNvPr id="30" name="object 30"/>
          <p:cNvSpPr txBox="1"/>
          <p:nvPr/>
        </p:nvSpPr>
        <p:spPr>
          <a:xfrm>
            <a:off x="1551784" y="6281727"/>
            <a:ext cx="280035" cy="137795"/>
          </a:xfrm>
          <a:prstGeom prst="rect">
            <a:avLst/>
          </a:prstGeom>
        </p:spPr>
        <p:txBody>
          <a:bodyPr wrap="square" lIns="0" tIns="17145" rIns="0" bIns="0" rtlCol="0" vert="horz">
            <a:spAutoFit/>
          </a:bodyPr>
          <a:lstStyle/>
          <a:p>
            <a:pPr marL="12700">
              <a:lnSpc>
                <a:spcPct val="100000"/>
              </a:lnSpc>
              <a:spcBef>
                <a:spcPts val="135"/>
              </a:spcBef>
            </a:pPr>
            <a:r>
              <a:rPr dirty="0" sz="650" i="1">
                <a:latin typeface="Arial"/>
                <a:cs typeface="Arial"/>
              </a:rPr>
              <a:t>x</a:t>
            </a:r>
            <a:r>
              <a:rPr dirty="0" baseline="27777" sz="750">
                <a:latin typeface="DejaVu Sans"/>
                <a:cs typeface="DejaVu Sans"/>
              </a:rPr>
              <a:t>2</a:t>
            </a:r>
            <a:r>
              <a:rPr dirty="0" baseline="27777" sz="750" spc="-209">
                <a:latin typeface="DejaVu Sans"/>
                <a:cs typeface="DejaVu Sans"/>
              </a:rPr>
              <a:t> </a:t>
            </a:r>
            <a:r>
              <a:rPr dirty="0" sz="700" spc="-20">
                <a:latin typeface="DejaVu Sans"/>
                <a:cs typeface="DejaVu Sans"/>
              </a:rPr>
              <a:t>+2</a:t>
            </a:r>
            <a:r>
              <a:rPr dirty="0" sz="650" spc="-20" i="1">
                <a:latin typeface="Arial"/>
                <a:cs typeface="Arial"/>
              </a:rPr>
              <a:t>x</a:t>
            </a:r>
            <a:endParaRPr sz="650">
              <a:latin typeface="Arial"/>
              <a:cs typeface="Arial"/>
            </a:endParaRPr>
          </a:p>
        </p:txBody>
      </p:sp>
      <p:sp>
        <p:nvSpPr>
          <p:cNvPr id="31" name="object 31"/>
          <p:cNvSpPr/>
          <p:nvPr/>
        </p:nvSpPr>
        <p:spPr>
          <a:xfrm>
            <a:off x="1553018" y="6287719"/>
            <a:ext cx="276860" cy="0"/>
          </a:xfrm>
          <a:custGeom>
            <a:avLst/>
            <a:gdLst/>
            <a:ahLst/>
            <a:cxnLst/>
            <a:rect l="l" t="t" r="r" b="b"/>
            <a:pathLst>
              <a:path w="276860" h="0">
                <a:moveTo>
                  <a:pt x="0" y="0"/>
                </a:moveTo>
                <a:lnTo>
                  <a:pt x="276366" y="0"/>
                </a:lnTo>
              </a:path>
            </a:pathLst>
          </a:custGeom>
          <a:ln w="9529">
            <a:solidFill>
              <a:srgbClr val="000000"/>
            </a:solidFill>
          </a:ln>
        </p:spPr>
        <p:txBody>
          <a:bodyPr wrap="square" lIns="0" tIns="0" rIns="0" bIns="0" rtlCol="0"/>
          <a:lstStyle/>
          <a:p/>
        </p:txBody>
      </p:sp>
      <p:sp>
        <p:nvSpPr>
          <p:cNvPr id="32" name="object 32"/>
          <p:cNvSpPr txBox="1"/>
          <p:nvPr/>
        </p:nvSpPr>
        <p:spPr>
          <a:xfrm>
            <a:off x="1901290" y="6185823"/>
            <a:ext cx="477266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is</a:t>
            </a:r>
            <a:r>
              <a:rPr dirty="0" sz="900" spc="120">
                <a:latin typeface="Liberation Serif"/>
                <a:cs typeface="Liberation Serif"/>
              </a:rPr>
              <a:t> </a:t>
            </a:r>
            <a:r>
              <a:rPr dirty="0" sz="900">
                <a:latin typeface="Liberation Serif"/>
                <a:cs typeface="Liberation Serif"/>
              </a:rPr>
              <a:t>a</a:t>
            </a:r>
            <a:r>
              <a:rPr dirty="0" sz="900" spc="120">
                <a:latin typeface="Liberation Serif"/>
                <a:cs typeface="Liberation Serif"/>
              </a:rPr>
              <a:t> </a:t>
            </a:r>
            <a:r>
              <a:rPr dirty="0" sz="900">
                <a:latin typeface="Liberation Serif"/>
                <a:cs typeface="Liberation Serif"/>
              </a:rPr>
              <a:t>rational</a:t>
            </a:r>
            <a:r>
              <a:rPr dirty="0" sz="900" spc="120">
                <a:latin typeface="Liberation Serif"/>
                <a:cs typeface="Liberation Serif"/>
              </a:rPr>
              <a:t> </a:t>
            </a:r>
            <a:r>
              <a:rPr dirty="0" sz="900">
                <a:latin typeface="Liberation Serif"/>
                <a:cs typeface="Liberation Serif"/>
              </a:rPr>
              <a:t>function,</a:t>
            </a:r>
            <a:r>
              <a:rPr dirty="0" sz="900" spc="120">
                <a:latin typeface="Liberation Serif"/>
                <a:cs typeface="Liberation Serif"/>
              </a:rPr>
              <a:t> </a:t>
            </a:r>
            <a:r>
              <a:rPr dirty="0" sz="900">
                <a:latin typeface="Liberation Serif"/>
                <a:cs typeface="Liberation Serif"/>
              </a:rPr>
              <a:t>it</a:t>
            </a:r>
            <a:r>
              <a:rPr dirty="0" sz="900" spc="120">
                <a:latin typeface="Liberation Serif"/>
                <a:cs typeface="Liberation Serif"/>
              </a:rPr>
              <a:t> </a:t>
            </a:r>
            <a:r>
              <a:rPr dirty="0" sz="900">
                <a:latin typeface="Liberation Serif"/>
                <a:cs typeface="Liberation Serif"/>
              </a:rPr>
              <a:t>is</a:t>
            </a:r>
            <a:r>
              <a:rPr dirty="0" sz="900" spc="125">
                <a:latin typeface="Liberation Serif"/>
                <a:cs typeface="Liberation Serif"/>
              </a:rPr>
              <a:t> </a:t>
            </a:r>
            <a:r>
              <a:rPr dirty="0" sz="900">
                <a:latin typeface="Liberation Serif"/>
                <a:cs typeface="Liberation Serif"/>
              </a:rPr>
              <a:t>continuous</a:t>
            </a:r>
            <a:r>
              <a:rPr dirty="0" sz="900" spc="120">
                <a:latin typeface="Liberation Serif"/>
                <a:cs typeface="Liberation Serif"/>
              </a:rPr>
              <a:t> </a:t>
            </a:r>
            <a:r>
              <a:rPr dirty="0" sz="900">
                <a:latin typeface="Liberation Serif"/>
                <a:cs typeface="Liberation Serif"/>
              </a:rPr>
              <a:t>at</a:t>
            </a:r>
            <a:r>
              <a:rPr dirty="0" sz="900" spc="120">
                <a:latin typeface="Liberation Serif"/>
                <a:cs typeface="Liberation Serif"/>
              </a:rPr>
              <a:t> </a:t>
            </a:r>
            <a:r>
              <a:rPr dirty="0" sz="900">
                <a:latin typeface="Liberation Serif"/>
                <a:cs typeface="Liberation Serif"/>
              </a:rPr>
              <a:t>every</a:t>
            </a:r>
            <a:r>
              <a:rPr dirty="0" sz="900" spc="120">
                <a:latin typeface="Liberation Serif"/>
                <a:cs typeface="Liberation Serif"/>
              </a:rPr>
              <a:t> </a:t>
            </a:r>
            <a:r>
              <a:rPr dirty="0" sz="900">
                <a:latin typeface="Liberation Serif"/>
                <a:cs typeface="Liberation Serif"/>
              </a:rPr>
              <a:t>point</a:t>
            </a:r>
            <a:r>
              <a:rPr dirty="0" sz="900" spc="120">
                <a:latin typeface="Liberation Serif"/>
                <a:cs typeface="Liberation Serif"/>
              </a:rPr>
              <a:t> </a:t>
            </a:r>
            <a:r>
              <a:rPr dirty="0" sz="900">
                <a:latin typeface="Liberation Serif"/>
                <a:cs typeface="Liberation Serif"/>
              </a:rPr>
              <a:t>in</a:t>
            </a:r>
            <a:r>
              <a:rPr dirty="0" sz="900" spc="125">
                <a:latin typeface="Liberation Serif"/>
                <a:cs typeface="Liberation Serif"/>
              </a:rPr>
              <a:t> </a:t>
            </a:r>
            <a:r>
              <a:rPr dirty="0" sz="900">
                <a:latin typeface="Liberation Serif"/>
                <a:cs typeface="Liberation Serif"/>
              </a:rPr>
              <a:t>its</a:t>
            </a:r>
            <a:r>
              <a:rPr dirty="0" sz="900" spc="120">
                <a:latin typeface="Liberation Serif"/>
                <a:cs typeface="Liberation Serif"/>
              </a:rPr>
              <a:t> </a:t>
            </a:r>
            <a:r>
              <a:rPr dirty="0" sz="900">
                <a:latin typeface="Liberation Serif"/>
                <a:cs typeface="Liberation Serif"/>
              </a:rPr>
              <a:t>domain.</a:t>
            </a:r>
            <a:r>
              <a:rPr dirty="0" sz="900" spc="120">
                <a:latin typeface="Liberation Serif"/>
                <a:cs typeface="Liberation Serif"/>
              </a:rPr>
              <a:t> </a:t>
            </a:r>
            <a:r>
              <a:rPr dirty="0" sz="900">
                <a:latin typeface="Liberation Serif"/>
                <a:cs typeface="Liberation Serif"/>
              </a:rPr>
              <a:t>The</a:t>
            </a:r>
            <a:r>
              <a:rPr dirty="0" sz="900" spc="120">
                <a:latin typeface="Liberation Serif"/>
                <a:cs typeface="Liberation Serif"/>
              </a:rPr>
              <a:t> </a:t>
            </a:r>
            <a:r>
              <a:rPr dirty="0" sz="900">
                <a:latin typeface="Liberation Serif"/>
                <a:cs typeface="Liberation Serif"/>
              </a:rPr>
              <a:t>domain</a:t>
            </a:r>
            <a:r>
              <a:rPr dirty="0" sz="900" spc="120">
                <a:latin typeface="Liberation Serif"/>
                <a:cs typeface="Liberation Serif"/>
              </a:rPr>
              <a:t> </a:t>
            </a:r>
            <a:r>
              <a:rPr dirty="0" sz="900">
                <a:latin typeface="Liberation Serif"/>
                <a:cs typeface="Liberation Serif"/>
              </a:rPr>
              <a:t>of</a:t>
            </a:r>
            <a:r>
              <a:rPr dirty="0" sz="900" spc="12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0">
                <a:latin typeface="DejaVu Sans"/>
                <a:cs typeface="DejaVu Sans"/>
              </a:rPr>
              <a:t> </a:t>
            </a:r>
            <a:r>
              <a:rPr dirty="0" sz="900">
                <a:latin typeface="Liberation Serif"/>
                <a:cs typeface="Liberation Serif"/>
              </a:rPr>
              <a:t>is</a:t>
            </a:r>
            <a:r>
              <a:rPr dirty="0" sz="900" spc="170">
                <a:latin typeface="Liberation Serif"/>
                <a:cs typeface="Liberation Serif"/>
              </a:rPr>
              <a:t> </a:t>
            </a:r>
            <a:r>
              <a:rPr dirty="0" sz="900">
                <a:latin typeface="Liberation Serif"/>
                <a:cs typeface="Liberation Serif"/>
              </a:rPr>
              <a:t>the</a:t>
            </a:r>
            <a:r>
              <a:rPr dirty="0" sz="900" spc="175">
                <a:latin typeface="Liberation Serif"/>
                <a:cs typeface="Liberation Serif"/>
              </a:rPr>
              <a:t> </a:t>
            </a:r>
            <a:r>
              <a:rPr dirty="0" sz="900">
                <a:latin typeface="Liberation Serif"/>
                <a:cs typeface="Liberation Serif"/>
              </a:rPr>
              <a:t>set</a:t>
            </a:r>
            <a:endParaRPr sz="900">
              <a:latin typeface="Liberation Serif"/>
              <a:cs typeface="Liberation Serif"/>
            </a:endParaRPr>
          </a:p>
        </p:txBody>
      </p:sp>
      <p:sp>
        <p:nvSpPr>
          <p:cNvPr id="35" name="object 35"/>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6" name="object 36"/>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37" name="object 37"/>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
        <p:nvSpPr>
          <p:cNvPr id="33" name="object 33"/>
          <p:cNvSpPr txBox="1"/>
          <p:nvPr/>
        </p:nvSpPr>
        <p:spPr>
          <a:xfrm>
            <a:off x="848360" y="6282742"/>
            <a:ext cx="5859145" cy="559435"/>
          </a:xfrm>
          <a:prstGeom prst="rect">
            <a:avLst/>
          </a:prstGeom>
        </p:spPr>
        <p:txBody>
          <a:bodyPr wrap="square" lIns="0" tIns="95250" rIns="0" bIns="0" rtlCol="0" vert="horz">
            <a:spAutoFit/>
          </a:bodyPr>
          <a:lstStyle/>
          <a:p>
            <a:pPr marL="12700">
              <a:lnSpc>
                <a:spcPct val="100000"/>
              </a:lnSpc>
              <a:spcBef>
                <a:spcPts val="750"/>
              </a:spcBef>
            </a:pPr>
            <a:r>
              <a:rPr dirty="0" sz="1050" spc="-35">
                <a:latin typeface="DejaVu Sans"/>
                <a:cs typeface="DejaVu Sans"/>
              </a:rPr>
              <a:t>(−∞,</a:t>
            </a:r>
            <a:r>
              <a:rPr dirty="0" sz="1050" spc="-160">
                <a:latin typeface="DejaVu Sans"/>
                <a:cs typeface="DejaVu Sans"/>
              </a:rPr>
              <a:t> </a:t>
            </a:r>
            <a:r>
              <a:rPr dirty="0" sz="1050" spc="-105">
                <a:latin typeface="DejaVu Sans"/>
                <a:cs typeface="DejaVu Sans"/>
              </a:rPr>
              <a:t>−2)</a:t>
            </a:r>
            <a:r>
              <a:rPr dirty="0" sz="1050" spc="-195">
                <a:latin typeface="DejaVu Sans"/>
                <a:cs typeface="DejaVu Sans"/>
              </a:rPr>
              <a:t> </a:t>
            </a:r>
            <a:r>
              <a:rPr dirty="0" sz="1050" spc="-110">
                <a:latin typeface="DejaVu Sans"/>
                <a:cs typeface="DejaVu Sans"/>
              </a:rPr>
              <a:t>∪</a:t>
            </a:r>
            <a:r>
              <a:rPr dirty="0" sz="1050" spc="-170">
                <a:latin typeface="DejaVu Sans"/>
                <a:cs typeface="DejaVu Sans"/>
              </a:rPr>
              <a:t> </a:t>
            </a:r>
            <a:r>
              <a:rPr dirty="0" sz="1050" spc="-95">
                <a:latin typeface="DejaVu Sans"/>
                <a:cs typeface="DejaVu Sans"/>
              </a:rPr>
              <a:t>(−2,</a:t>
            </a:r>
            <a:r>
              <a:rPr dirty="0" sz="1050" spc="-160">
                <a:latin typeface="DejaVu Sans"/>
                <a:cs typeface="DejaVu Sans"/>
              </a:rPr>
              <a:t> </a:t>
            </a:r>
            <a:r>
              <a:rPr dirty="0" sz="1050" spc="-85">
                <a:latin typeface="DejaVu Sans"/>
                <a:cs typeface="DejaVu Sans"/>
              </a:rPr>
              <a:t>0)</a:t>
            </a:r>
            <a:r>
              <a:rPr dirty="0" sz="1050" spc="-195">
                <a:latin typeface="DejaVu Sans"/>
                <a:cs typeface="DejaVu Sans"/>
              </a:rPr>
              <a:t> </a:t>
            </a:r>
            <a:r>
              <a:rPr dirty="0" sz="1050" spc="-110">
                <a:latin typeface="DejaVu Sans"/>
                <a:cs typeface="DejaVu Sans"/>
              </a:rPr>
              <a:t>∪</a:t>
            </a:r>
            <a:r>
              <a:rPr dirty="0" sz="1050" spc="-170">
                <a:latin typeface="DejaVu Sans"/>
                <a:cs typeface="DejaVu Sans"/>
              </a:rPr>
              <a:t> </a:t>
            </a:r>
            <a:r>
              <a:rPr dirty="0" sz="1050" spc="-85">
                <a:latin typeface="DejaVu Sans"/>
                <a:cs typeface="DejaVu Sans"/>
              </a:rPr>
              <a:t>(0,</a:t>
            </a:r>
            <a:r>
              <a:rPr dirty="0" sz="1050" spc="-160">
                <a:latin typeface="DejaVu Sans"/>
                <a:cs typeface="DejaVu Sans"/>
              </a:rPr>
              <a:t> </a:t>
            </a:r>
            <a:r>
              <a:rPr dirty="0" sz="1050" spc="-20">
                <a:latin typeface="DejaVu Sans"/>
                <a:cs typeface="DejaVu Sans"/>
              </a:rPr>
              <a:t>+∞)</a:t>
            </a:r>
            <a:r>
              <a:rPr dirty="0" sz="1050" spc="190">
                <a:latin typeface="DejaVu Sans"/>
                <a:cs typeface="DejaVu Sans"/>
              </a:rPr>
              <a:t> </a:t>
            </a:r>
            <a:r>
              <a:rPr dirty="0" sz="900">
                <a:latin typeface="Liberation Serif"/>
                <a:cs typeface="Liberation Serif"/>
              </a:rPr>
              <a:t>. Thus,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
                <a:latin typeface="DejaVu Sans"/>
                <a:cs typeface="DejaVu Sans"/>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continuous over each of the</a:t>
            </a:r>
            <a:r>
              <a:rPr dirty="0" sz="900" spc="5">
                <a:latin typeface="Liberation Serif"/>
                <a:cs typeface="Liberation Serif"/>
              </a:rPr>
              <a:t> </a:t>
            </a:r>
            <a:r>
              <a:rPr dirty="0" sz="900">
                <a:latin typeface="Liberation Serif"/>
                <a:cs typeface="Liberation Serif"/>
              </a:rPr>
              <a:t>intervals</a:t>
            </a:r>
            <a:r>
              <a:rPr dirty="0" sz="900" spc="-5">
                <a:latin typeface="Liberation Serif"/>
                <a:cs typeface="Liberation Serif"/>
              </a:rPr>
              <a:t> </a:t>
            </a:r>
            <a:r>
              <a:rPr dirty="0" sz="1050" spc="-35">
                <a:latin typeface="DejaVu Sans"/>
                <a:cs typeface="DejaVu Sans"/>
              </a:rPr>
              <a:t>(−∞,</a:t>
            </a:r>
            <a:r>
              <a:rPr dirty="0" sz="1050" spc="-160">
                <a:latin typeface="DejaVu Sans"/>
                <a:cs typeface="DejaVu Sans"/>
              </a:rPr>
              <a:t> </a:t>
            </a:r>
            <a:r>
              <a:rPr dirty="0" sz="1050" spc="-95">
                <a:latin typeface="DejaVu Sans"/>
                <a:cs typeface="DejaVu Sans"/>
              </a:rPr>
              <a:t>−2),</a:t>
            </a:r>
            <a:r>
              <a:rPr dirty="0" sz="1050" spc="-160">
                <a:latin typeface="DejaVu Sans"/>
                <a:cs typeface="DejaVu Sans"/>
              </a:rPr>
              <a:t> </a:t>
            </a:r>
            <a:r>
              <a:rPr dirty="0" sz="1050" spc="-95">
                <a:latin typeface="DejaVu Sans"/>
                <a:cs typeface="DejaVu Sans"/>
              </a:rPr>
              <a:t>(−2,</a:t>
            </a:r>
            <a:r>
              <a:rPr dirty="0" sz="1050" spc="-160">
                <a:latin typeface="DejaVu Sans"/>
                <a:cs typeface="DejaVu Sans"/>
              </a:rPr>
              <a:t> </a:t>
            </a:r>
            <a:r>
              <a:rPr dirty="0" sz="1050" spc="-85">
                <a:latin typeface="DejaVu Sans"/>
                <a:cs typeface="DejaVu Sans"/>
              </a:rPr>
              <a:t>0)</a:t>
            </a:r>
            <a:r>
              <a:rPr dirty="0" sz="1050" spc="-140">
                <a:latin typeface="DejaVu Sans"/>
                <a:cs typeface="DejaVu Sans"/>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and</a:t>
            </a:r>
            <a:r>
              <a:rPr dirty="0" sz="900" spc="-5">
                <a:latin typeface="Liberation Serif"/>
                <a:cs typeface="Liberation Serif"/>
              </a:rPr>
              <a:t> </a:t>
            </a:r>
            <a:r>
              <a:rPr dirty="0" sz="1050" spc="-85">
                <a:latin typeface="DejaVu Sans"/>
                <a:cs typeface="DejaVu Sans"/>
              </a:rPr>
              <a:t>(0,</a:t>
            </a:r>
            <a:r>
              <a:rPr dirty="0" sz="1050" spc="-160">
                <a:latin typeface="DejaVu Sans"/>
                <a:cs typeface="DejaVu Sans"/>
              </a:rPr>
              <a:t> </a:t>
            </a:r>
            <a:r>
              <a:rPr dirty="0" sz="1050" spc="-5">
                <a:latin typeface="DejaVu Sans"/>
                <a:cs typeface="DejaVu Sans"/>
              </a:rPr>
              <a:t>+∞)</a:t>
            </a:r>
            <a:r>
              <a:rPr dirty="0" sz="900" spc="-5">
                <a:latin typeface="Liberation Serif"/>
                <a:cs typeface="Liberation Serif"/>
              </a:rPr>
              <a:t>.</a:t>
            </a:r>
            <a:endParaRPr sz="900">
              <a:latin typeface="Liberation Serif"/>
              <a:cs typeface="Liberation Serif"/>
            </a:endParaRPr>
          </a:p>
          <a:p>
            <a:pPr marL="12700">
              <a:lnSpc>
                <a:spcPct val="100000"/>
              </a:lnSpc>
              <a:spcBef>
                <a:spcPts val="790"/>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2.5.7</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over an</a:t>
            </a:r>
            <a:r>
              <a:rPr dirty="0" sz="1050" spc="-35">
                <a:solidFill>
                  <a:srgbClr val="2E4E4E"/>
                </a:solidFill>
                <a:latin typeface="Liberation Sans"/>
                <a:cs typeface="Liberation Sans"/>
              </a:rPr>
              <a:t> </a:t>
            </a:r>
            <a:r>
              <a:rPr dirty="0" sz="1050" spc="5">
                <a:solidFill>
                  <a:srgbClr val="2E4E4E"/>
                </a:solidFill>
                <a:latin typeface="Liberation Sans"/>
                <a:cs typeface="Liberation Sans"/>
              </a:rPr>
              <a:t>Interval</a:t>
            </a:r>
            <a:endParaRPr sz="1050">
              <a:latin typeface="Liberation Sans"/>
              <a:cs typeface="Liberation Sans"/>
            </a:endParaRPr>
          </a:p>
        </p:txBody>
      </p:sp>
      <p:sp>
        <p:nvSpPr>
          <p:cNvPr id="34" name="object 34"/>
          <p:cNvSpPr txBox="1"/>
          <p:nvPr/>
        </p:nvSpPr>
        <p:spPr>
          <a:xfrm>
            <a:off x="772121" y="6825436"/>
            <a:ext cx="6004560" cy="3242310"/>
          </a:xfrm>
          <a:prstGeom prst="rect">
            <a:avLst/>
          </a:prstGeom>
        </p:spPr>
        <p:txBody>
          <a:bodyPr wrap="square" lIns="0" tIns="57785" rIns="0" bIns="0" rtlCol="0" vert="horz">
            <a:spAutoFit/>
          </a:bodyPr>
          <a:lstStyle/>
          <a:p>
            <a:pPr marL="88900">
              <a:lnSpc>
                <a:spcPct val="100000"/>
              </a:lnSpc>
              <a:spcBef>
                <a:spcPts val="455"/>
              </a:spcBef>
            </a:pPr>
            <a:r>
              <a:rPr dirty="0" sz="900">
                <a:latin typeface="Liberation Serif"/>
                <a:cs typeface="Liberation Serif"/>
              </a:rPr>
              <a:t>State the interval(s) over which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7936" sz="1575" spc="-22">
                <a:latin typeface="DejaVu Sans"/>
                <a:cs typeface="DejaVu Sans"/>
              </a:rPr>
              <a:t>√</a:t>
            </a:r>
            <a:r>
              <a:rPr dirty="0" sz="1050" spc="-15">
                <a:latin typeface="DejaVu Sans"/>
                <a:cs typeface="DejaVu Sans"/>
              </a:rPr>
              <a:t>4 </a:t>
            </a:r>
            <a:r>
              <a:rPr dirty="0" sz="1050" spc="-110">
                <a:latin typeface="DejaVu Sans"/>
                <a:cs typeface="DejaVu Sans"/>
              </a:rPr>
              <a:t>− </a:t>
            </a:r>
            <a:r>
              <a:rPr dirty="0" sz="900" spc="5" i="1">
                <a:latin typeface="Arial"/>
                <a:cs typeface="Arial"/>
              </a:rPr>
              <a:t>x</a:t>
            </a:r>
            <a:r>
              <a:rPr dirty="0" baseline="23809" sz="1050" spc="7">
                <a:latin typeface="DejaVu Sans"/>
                <a:cs typeface="DejaVu Sans"/>
              </a:rPr>
              <a:t>2</a:t>
            </a:r>
            <a:r>
              <a:rPr dirty="0" baseline="23809" sz="1050" spc="-22">
                <a:latin typeface="DejaVu Sans"/>
                <a:cs typeface="DejaVu Sans"/>
              </a:rPr>
              <a:t> </a:t>
            </a:r>
            <a:r>
              <a:rPr dirty="0" sz="900">
                <a:latin typeface="Liberation Serif"/>
                <a:cs typeface="Liberation Serif"/>
              </a:rPr>
              <a:t>is continuous.</a:t>
            </a:r>
            <a:endParaRPr sz="900">
              <a:latin typeface="Liberation Serif"/>
              <a:cs typeface="Liberation Serif"/>
            </a:endParaRPr>
          </a:p>
          <a:p>
            <a:pPr marL="88900">
              <a:lnSpc>
                <a:spcPct val="100000"/>
              </a:lnSpc>
              <a:spcBef>
                <a:spcPts val="315"/>
              </a:spcBef>
            </a:pPr>
            <a:r>
              <a:rPr dirty="0" sz="900" b="1">
                <a:latin typeface="Liberation Serif"/>
                <a:cs typeface="Liberation Serif"/>
              </a:rPr>
              <a:t>Solution</a:t>
            </a:r>
            <a:endParaRPr sz="900">
              <a:latin typeface="Liberation Serif"/>
              <a:cs typeface="Liberation Serif"/>
            </a:endParaRPr>
          </a:p>
          <a:p>
            <a:pPr marL="88900">
              <a:lnSpc>
                <a:spcPct val="100000"/>
              </a:lnSpc>
              <a:spcBef>
                <a:spcPts val="345"/>
              </a:spcBef>
            </a:pPr>
            <a:r>
              <a:rPr dirty="0" sz="900">
                <a:latin typeface="Liberation Serif"/>
                <a:cs typeface="Liberation Serif"/>
              </a:rPr>
              <a:t>From</a:t>
            </a:r>
            <a:r>
              <a:rPr dirty="0" sz="900" spc="185">
                <a:latin typeface="Liberation Serif"/>
                <a:cs typeface="Liberation Serif"/>
              </a:rPr>
              <a:t> </a:t>
            </a:r>
            <a:r>
              <a:rPr dirty="0" sz="900">
                <a:latin typeface="Liberation Serif"/>
                <a:cs typeface="Liberation Serif"/>
              </a:rPr>
              <a:t>the</a:t>
            </a:r>
            <a:r>
              <a:rPr dirty="0" sz="900" spc="190">
                <a:latin typeface="Liberation Serif"/>
                <a:cs typeface="Liberation Serif"/>
              </a:rPr>
              <a:t> </a:t>
            </a:r>
            <a:r>
              <a:rPr dirty="0" sz="900">
                <a:latin typeface="Liberation Serif"/>
                <a:cs typeface="Liberation Serif"/>
              </a:rPr>
              <a:t>limit</a:t>
            </a:r>
            <a:r>
              <a:rPr dirty="0" sz="900" spc="190">
                <a:latin typeface="Liberation Serif"/>
                <a:cs typeface="Liberation Serif"/>
              </a:rPr>
              <a:t> </a:t>
            </a:r>
            <a:r>
              <a:rPr dirty="0" sz="900">
                <a:latin typeface="Liberation Serif"/>
                <a:cs typeface="Liberation Serif"/>
              </a:rPr>
              <a:t>laws,</a:t>
            </a:r>
            <a:r>
              <a:rPr dirty="0" sz="900" spc="185">
                <a:latin typeface="Liberation Serif"/>
                <a:cs typeface="Liberation Serif"/>
              </a:rPr>
              <a:t> </a:t>
            </a:r>
            <a:r>
              <a:rPr dirty="0" sz="900">
                <a:latin typeface="Liberation Serif"/>
                <a:cs typeface="Liberation Serif"/>
              </a:rPr>
              <a:t>we</a:t>
            </a:r>
            <a:r>
              <a:rPr dirty="0" sz="900" spc="190">
                <a:latin typeface="Liberation Serif"/>
                <a:cs typeface="Liberation Serif"/>
              </a:rPr>
              <a:t> </a:t>
            </a:r>
            <a:r>
              <a:rPr dirty="0" sz="900">
                <a:latin typeface="Liberation Serif"/>
                <a:cs typeface="Liberation Serif"/>
              </a:rPr>
              <a:t>know</a:t>
            </a:r>
            <a:r>
              <a:rPr dirty="0" sz="900" spc="190">
                <a:latin typeface="Liberation Serif"/>
                <a:cs typeface="Liberation Serif"/>
              </a:rPr>
              <a:t> </a:t>
            </a:r>
            <a:r>
              <a:rPr dirty="0" sz="900">
                <a:latin typeface="Liberation Serif"/>
                <a:cs typeface="Liberation Serif"/>
              </a:rPr>
              <a:t>that</a:t>
            </a:r>
            <a:r>
              <a:rPr dirty="0" sz="900" spc="190">
                <a:latin typeface="Liberation Serif"/>
                <a:cs typeface="Liberation Serif"/>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baseline="7936" sz="1575" spc="-22">
                <a:latin typeface="DejaVu Sans"/>
                <a:cs typeface="DejaVu Sans"/>
              </a:rPr>
              <a:t>√</a:t>
            </a:r>
            <a:r>
              <a:rPr dirty="0" sz="1050" spc="-15">
                <a:latin typeface="DejaVu Sans"/>
                <a:cs typeface="DejaVu Sans"/>
              </a:rPr>
              <a:t>4</a:t>
            </a:r>
            <a:r>
              <a:rPr dirty="0" sz="1050" spc="-160">
                <a:latin typeface="DejaVu Sans"/>
                <a:cs typeface="DejaVu Sans"/>
              </a:rPr>
              <a:t> </a:t>
            </a:r>
            <a:r>
              <a:rPr dirty="0" sz="1050" spc="-110">
                <a:latin typeface="DejaVu Sans"/>
                <a:cs typeface="DejaVu Sans"/>
              </a:rPr>
              <a:t>−</a:t>
            </a:r>
            <a:r>
              <a:rPr dirty="0" sz="1050" spc="-204">
                <a:latin typeface="DejaVu Sans"/>
                <a:cs typeface="DejaVu Sans"/>
              </a:rPr>
              <a:t> </a:t>
            </a:r>
            <a:r>
              <a:rPr dirty="0" sz="900" spc="5" i="1">
                <a:latin typeface="Arial"/>
                <a:cs typeface="Arial"/>
              </a:rPr>
              <a:t>x</a:t>
            </a:r>
            <a:r>
              <a:rPr dirty="0" baseline="23809" sz="1050" spc="7">
                <a:latin typeface="DejaVu Sans"/>
                <a:cs typeface="DejaVu Sans"/>
              </a:rPr>
              <a:t>2</a:t>
            </a:r>
            <a:r>
              <a:rPr dirty="0" baseline="23809" sz="1050" spc="315">
                <a:latin typeface="DejaVu Sans"/>
                <a:cs typeface="DejaVu Sans"/>
              </a:rPr>
              <a:t> </a:t>
            </a:r>
            <a:r>
              <a:rPr dirty="0" sz="1050" spc="-110">
                <a:latin typeface="DejaVu Sans"/>
                <a:cs typeface="DejaVu Sans"/>
              </a:rPr>
              <a:t>=</a:t>
            </a:r>
            <a:r>
              <a:rPr dirty="0" sz="1050" spc="-130">
                <a:latin typeface="DejaVu Sans"/>
                <a:cs typeface="DejaVu Sans"/>
              </a:rPr>
              <a:t> </a:t>
            </a:r>
            <a:r>
              <a:rPr dirty="0" baseline="7936" sz="1575" spc="-22">
                <a:latin typeface="DejaVu Sans"/>
                <a:cs typeface="DejaVu Sans"/>
              </a:rPr>
              <a:t>√</a:t>
            </a:r>
            <a:r>
              <a:rPr dirty="0" sz="1050" spc="-15">
                <a:latin typeface="DejaVu Sans"/>
                <a:cs typeface="DejaVu Sans"/>
              </a:rPr>
              <a:t>4</a:t>
            </a:r>
            <a:r>
              <a:rPr dirty="0" sz="1050" spc="-160">
                <a:latin typeface="DejaVu Sans"/>
                <a:cs typeface="DejaVu Sans"/>
              </a:rPr>
              <a:t> </a:t>
            </a:r>
            <a:r>
              <a:rPr dirty="0" sz="1050" spc="-110">
                <a:latin typeface="DejaVu Sans"/>
                <a:cs typeface="DejaVu Sans"/>
              </a:rPr>
              <a:t>−</a:t>
            </a:r>
            <a:r>
              <a:rPr dirty="0" sz="1050" spc="-204">
                <a:latin typeface="DejaVu Sans"/>
                <a:cs typeface="DejaVu Sans"/>
              </a:rPr>
              <a:t> </a:t>
            </a:r>
            <a:r>
              <a:rPr dirty="0" sz="900" spc="-40" i="1">
                <a:latin typeface="Arial"/>
                <a:cs typeface="Arial"/>
              </a:rPr>
              <a:t>a</a:t>
            </a:r>
            <a:r>
              <a:rPr dirty="0" baseline="23809" sz="1050" spc="-60">
                <a:latin typeface="DejaVu Sans"/>
                <a:cs typeface="DejaVu Sans"/>
              </a:rPr>
              <a:t>2</a:t>
            </a:r>
            <a:r>
              <a:rPr dirty="0" baseline="23809" sz="1050" spc="172">
                <a:latin typeface="DejaVu Sans"/>
                <a:cs typeface="DejaVu Sans"/>
              </a:rPr>
              <a:t> </a:t>
            </a:r>
            <a:r>
              <a:rPr dirty="0" sz="900">
                <a:latin typeface="Liberation Serif"/>
                <a:cs typeface="Liberation Serif"/>
              </a:rPr>
              <a:t>for</a:t>
            </a:r>
            <a:r>
              <a:rPr dirty="0" sz="900" spc="200">
                <a:latin typeface="Liberation Serif"/>
                <a:cs typeface="Liberation Serif"/>
              </a:rPr>
              <a:t> </a:t>
            </a:r>
            <a:r>
              <a:rPr dirty="0" sz="900">
                <a:latin typeface="Liberation Serif"/>
                <a:cs typeface="Liberation Serif"/>
              </a:rPr>
              <a:t>all</a:t>
            </a:r>
            <a:r>
              <a:rPr dirty="0" sz="900" spc="195">
                <a:latin typeface="Liberation Serif"/>
                <a:cs typeface="Liberation Serif"/>
              </a:rPr>
              <a:t> </a:t>
            </a:r>
            <a:r>
              <a:rPr dirty="0" sz="900">
                <a:latin typeface="Liberation Serif"/>
                <a:cs typeface="Liberation Serif"/>
              </a:rPr>
              <a:t>values</a:t>
            </a:r>
            <a:r>
              <a:rPr dirty="0" sz="900" spc="200">
                <a:latin typeface="Liberation Serif"/>
                <a:cs typeface="Liberation Serif"/>
              </a:rPr>
              <a:t> </a:t>
            </a:r>
            <a:r>
              <a:rPr dirty="0" sz="900">
                <a:latin typeface="Liberation Serif"/>
                <a:cs typeface="Liberation Serif"/>
              </a:rPr>
              <a:t>of</a:t>
            </a:r>
            <a:r>
              <a:rPr dirty="0" sz="900" spc="200">
                <a:latin typeface="Liberation Serif"/>
                <a:cs typeface="Liberation Serif"/>
              </a:rPr>
              <a:t> </a:t>
            </a:r>
            <a:r>
              <a:rPr dirty="0" sz="900">
                <a:latin typeface="Liberation Serif"/>
                <a:cs typeface="Liberation Serif"/>
              </a:rPr>
              <a:t>a</a:t>
            </a:r>
            <a:r>
              <a:rPr dirty="0" sz="900" spc="200">
                <a:latin typeface="Liberation Serif"/>
                <a:cs typeface="Liberation Serif"/>
              </a:rPr>
              <a:t> </a:t>
            </a:r>
            <a:r>
              <a:rPr dirty="0" sz="900">
                <a:latin typeface="Liberation Serif"/>
                <a:cs typeface="Liberation Serif"/>
              </a:rPr>
              <a:t>in</a:t>
            </a:r>
            <a:r>
              <a:rPr dirty="0" sz="900" spc="195">
                <a:latin typeface="Liberation Serif"/>
                <a:cs typeface="Liberation Serif"/>
              </a:rPr>
              <a:t> </a:t>
            </a:r>
            <a:r>
              <a:rPr dirty="0" sz="1050" spc="-95">
                <a:latin typeface="DejaVu Sans"/>
                <a:cs typeface="DejaVu Sans"/>
              </a:rPr>
              <a:t>(−2,</a:t>
            </a:r>
            <a:r>
              <a:rPr dirty="0" sz="1050" spc="-160">
                <a:latin typeface="DejaVu Sans"/>
                <a:cs typeface="DejaVu Sans"/>
              </a:rPr>
              <a:t> </a:t>
            </a:r>
            <a:r>
              <a:rPr dirty="0" sz="1050" spc="-30">
                <a:latin typeface="DejaVu Sans"/>
                <a:cs typeface="DejaVu Sans"/>
              </a:rPr>
              <a:t>2)</a:t>
            </a:r>
            <a:r>
              <a:rPr dirty="0" sz="900" spc="-30">
                <a:latin typeface="Liberation Serif"/>
                <a:cs typeface="Liberation Serif"/>
              </a:rPr>
              <a:t>.</a:t>
            </a:r>
            <a:r>
              <a:rPr dirty="0" sz="900" spc="65">
                <a:latin typeface="Liberation Serif"/>
                <a:cs typeface="Liberation Serif"/>
              </a:rPr>
              <a:t> </a:t>
            </a:r>
            <a:r>
              <a:rPr dirty="0" sz="900" spc="-40">
                <a:latin typeface="Liberation Serif"/>
                <a:cs typeface="Liberation Serif"/>
              </a:rPr>
              <a:t>We</a:t>
            </a:r>
            <a:r>
              <a:rPr dirty="0" sz="900" spc="75">
                <a:latin typeface="Liberation Serif"/>
                <a:cs typeface="Liberation Serif"/>
              </a:rPr>
              <a:t> </a:t>
            </a:r>
            <a:r>
              <a:rPr dirty="0" sz="900">
                <a:latin typeface="Liberation Serif"/>
                <a:cs typeface="Liberation Serif"/>
              </a:rPr>
              <a:t>also</a:t>
            </a:r>
            <a:r>
              <a:rPr dirty="0" sz="900" spc="30">
                <a:latin typeface="Liberation Serif"/>
                <a:cs typeface="Liberation Serif"/>
              </a:rPr>
              <a:t> </a:t>
            </a:r>
            <a:r>
              <a:rPr dirty="0" sz="900">
                <a:latin typeface="Liberation Serif"/>
                <a:cs typeface="Liberation Serif"/>
              </a:rPr>
              <a:t>know</a:t>
            </a:r>
            <a:r>
              <a:rPr dirty="0" sz="900" spc="35">
                <a:latin typeface="Liberation Serif"/>
                <a:cs typeface="Liberation Serif"/>
              </a:rPr>
              <a:t> </a:t>
            </a:r>
            <a:r>
              <a:rPr dirty="0" sz="900">
                <a:latin typeface="Liberation Serif"/>
                <a:cs typeface="Liberation Serif"/>
              </a:rPr>
              <a:t>that</a:t>
            </a:r>
            <a:endParaRPr sz="900">
              <a:latin typeface="Liberation Serif"/>
              <a:cs typeface="Liberation Serif"/>
            </a:endParaRPr>
          </a:p>
          <a:p>
            <a:pPr marL="88900">
              <a:lnSpc>
                <a:spcPct val="100000"/>
              </a:lnSpc>
              <a:spcBef>
                <a:spcPts val="15"/>
              </a:spcBef>
            </a:pPr>
            <a:r>
              <a:rPr dirty="0" sz="900" spc="40" i="1">
                <a:latin typeface="Arial"/>
                <a:cs typeface="Arial"/>
              </a:rPr>
              <a:t>lim</a:t>
            </a:r>
            <a:r>
              <a:rPr dirty="0" baseline="-21367" sz="975" spc="60" i="1">
                <a:latin typeface="Arial"/>
                <a:cs typeface="Arial"/>
              </a:rPr>
              <a:t>x</a:t>
            </a:r>
            <a:r>
              <a:rPr dirty="0" baseline="-19841" sz="1050" spc="60">
                <a:latin typeface="DejaVu Sans"/>
                <a:cs typeface="DejaVu Sans"/>
              </a:rPr>
              <a:t>→−2</a:t>
            </a:r>
            <a:r>
              <a:rPr dirty="0" baseline="11111" sz="750" spc="60">
                <a:latin typeface="DejaVu Sans"/>
                <a:cs typeface="DejaVu Sans"/>
              </a:rPr>
              <a:t>+ </a:t>
            </a:r>
            <a:r>
              <a:rPr dirty="0" baseline="7936" sz="1575" spc="-22">
                <a:latin typeface="DejaVu Sans"/>
                <a:cs typeface="DejaVu Sans"/>
              </a:rPr>
              <a:t>√</a:t>
            </a:r>
            <a:r>
              <a:rPr dirty="0" sz="1050" spc="-15">
                <a:latin typeface="DejaVu Sans"/>
                <a:cs typeface="DejaVu Sans"/>
              </a:rPr>
              <a:t>4 </a:t>
            </a:r>
            <a:r>
              <a:rPr dirty="0" sz="1050" spc="-110">
                <a:latin typeface="DejaVu Sans"/>
                <a:cs typeface="DejaVu Sans"/>
              </a:rPr>
              <a:t>− </a:t>
            </a:r>
            <a:r>
              <a:rPr dirty="0" sz="900" spc="5" i="1">
                <a:latin typeface="Arial"/>
                <a:cs typeface="Arial"/>
              </a:rPr>
              <a:t>x</a:t>
            </a:r>
            <a:r>
              <a:rPr dirty="0" baseline="23809" sz="1050" spc="7">
                <a:latin typeface="DejaVu Sans"/>
                <a:cs typeface="DejaVu Sans"/>
              </a:rPr>
              <a:t>2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exists and </a:t>
            </a:r>
            <a:r>
              <a:rPr dirty="0" sz="900" spc="55" i="1">
                <a:latin typeface="Arial"/>
                <a:cs typeface="Arial"/>
              </a:rPr>
              <a:t>lim</a:t>
            </a:r>
            <a:r>
              <a:rPr dirty="0" baseline="-21367" sz="975" spc="82" i="1">
                <a:latin typeface="Arial"/>
                <a:cs typeface="Arial"/>
              </a:rPr>
              <a:t>x</a:t>
            </a:r>
            <a:r>
              <a:rPr dirty="0" baseline="-19841" sz="1050" spc="82">
                <a:latin typeface="DejaVu Sans"/>
                <a:cs typeface="DejaVu Sans"/>
              </a:rPr>
              <a:t>→2</a:t>
            </a:r>
            <a:r>
              <a:rPr dirty="0" baseline="11111" sz="750" spc="82">
                <a:latin typeface="DejaVu Sans"/>
                <a:cs typeface="DejaVu Sans"/>
              </a:rPr>
              <a:t>− </a:t>
            </a:r>
            <a:r>
              <a:rPr dirty="0" baseline="7936" sz="1575" spc="-22">
                <a:latin typeface="DejaVu Sans"/>
                <a:cs typeface="DejaVu Sans"/>
              </a:rPr>
              <a:t>√</a:t>
            </a:r>
            <a:r>
              <a:rPr dirty="0" sz="1050" spc="-15">
                <a:latin typeface="DejaVu Sans"/>
                <a:cs typeface="DejaVu Sans"/>
              </a:rPr>
              <a:t>4 </a:t>
            </a:r>
            <a:r>
              <a:rPr dirty="0" sz="1050" spc="-110">
                <a:latin typeface="DejaVu Sans"/>
                <a:cs typeface="DejaVu Sans"/>
              </a:rPr>
              <a:t>− </a:t>
            </a:r>
            <a:r>
              <a:rPr dirty="0" sz="900" spc="5" i="1">
                <a:latin typeface="Arial"/>
                <a:cs typeface="Arial"/>
              </a:rPr>
              <a:t>x</a:t>
            </a:r>
            <a:r>
              <a:rPr dirty="0" baseline="23809" sz="1050" spc="7">
                <a:latin typeface="DejaVu Sans"/>
                <a:cs typeface="DejaVu Sans"/>
              </a:rPr>
              <a:t>2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exists. Therefore,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90">
                <a:latin typeface="DejaVu Sans"/>
                <a:cs typeface="DejaVu Sans"/>
              </a:rPr>
              <a:t> </a:t>
            </a:r>
            <a:r>
              <a:rPr dirty="0" sz="900">
                <a:latin typeface="Liberation Serif"/>
                <a:cs typeface="Liberation Serif"/>
              </a:rPr>
              <a:t>is continuous over the interval </a:t>
            </a:r>
            <a:r>
              <a:rPr dirty="0" sz="1050" spc="-114">
                <a:latin typeface="DejaVu Sans"/>
                <a:cs typeface="DejaVu Sans"/>
              </a:rPr>
              <a:t>[−2, </a:t>
            </a:r>
            <a:r>
              <a:rPr dirty="0" sz="1050" spc="-90">
                <a:latin typeface="DejaVu Sans"/>
                <a:cs typeface="DejaVu Sans"/>
              </a:rPr>
              <a:t>2]</a:t>
            </a:r>
            <a:r>
              <a:rPr dirty="0" sz="900" spc="-90">
                <a:latin typeface="Liberation Serif"/>
                <a:cs typeface="Liberation Serif"/>
              </a:rPr>
              <a:t>.</a:t>
            </a:r>
            <a:endParaRPr sz="900">
              <a:latin typeface="Liberation Serif"/>
              <a:cs typeface="Liberation Serif"/>
            </a:endParaRPr>
          </a:p>
          <a:p>
            <a:pPr marL="88900">
              <a:lnSpc>
                <a:spcPct val="100000"/>
              </a:lnSpc>
              <a:spcBef>
                <a:spcPts val="795"/>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2.5.4</a:t>
            </a:r>
            <a:endParaRPr sz="1250">
              <a:latin typeface="DejaVu Sans"/>
              <a:cs typeface="DejaVu Sans"/>
            </a:endParaRPr>
          </a:p>
          <a:p>
            <a:pPr marL="88900">
              <a:lnSpc>
                <a:spcPct val="100000"/>
              </a:lnSpc>
              <a:spcBef>
                <a:spcPts val="350"/>
              </a:spcBef>
            </a:pPr>
            <a:r>
              <a:rPr dirty="0" sz="900">
                <a:latin typeface="Liberation Serif"/>
                <a:cs typeface="Liberation Serif"/>
              </a:rPr>
              <a:t>State</a:t>
            </a:r>
            <a:r>
              <a:rPr dirty="0" sz="900" spc="-5">
                <a:latin typeface="Liberation Serif"/>
                <a:cs typeface="Liberation Serif"/>
              </a:rPr>
              <a:t> </a:t>
            </a:r>
            <a:r>
              <a:rPr dirty="0" sz="900">
                <a:latin typeface="Liberation Serif"/>
                <a:cs typeface="Liberation Serif"/>
              </a:rPr>
              <a:t>the interval(s) over which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0">
                <a:latin typeface="DejaVu Sans"/>
                <a:cs typeface="DejaVu Sans"/>
              </a:rPr>
              <a:t> </a:t>
            </a:r>
            <a:r>
              <a:rPr dirty="0" sz="1050" spc="130">
                <a:latin typeface="DejaVu Sans"/>
                <a:cs typeface="DejaVu Sans"/>
              </a:rPr>
              <a:t>√</a:t>
            </a:r>
            <a:r>
              <a:rPr dirty="0" sz="900" spc="130"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1050" spc="-175">
                <a:latin typeface="DejaVu Sans"/>
                <a:cs typeface="DejaVu Sans"/>
              </a:rPr>
              <a:t>3</a:t>
            </a:r>
            <a:r>
              <a:rPr dirty="0" sz="1050" spc="-100">
                <a:latin typeface="DejaVu Sans"/>
                <a:cs typeface="DejaVu Sans"/>
              </a:rPr>
              <a:t> </a:t>
            </a:r>
            <a:r>
              <a:rPr dirty="0" sz="900">
                <a:latin typeface="Liberation Serif"/>
                <a:cs typeface="Liberation Serif"/>
              </a:rPr>
              <a:t>is continuous.</a:t>
            </a:r>
            <a:endParaRPr sz="900">
              <a:latin typeface="Liberation Serif"/>
              <a:cs typeface="Liberation Serif"/>
            </a:endParaRPr>
          </a:p>
          <a:p>
            <a:pPr>
              <a:lnSpc>
                <a:spcPct val="100000"/>
              </a:lnSpc>
              <a:spcBef>
                <a:spcPts val="50"/>
              </a:spcBef>
            </a:pPr>
            <a:endParaRPr sz="750">
              <a:latin typeface="Times New Roman"/>
              <a:cs typeface="Times New Roman"/>
            </a:endParaRPr>
          </a:p>
          <a:p>
            <a:pPr marL="88900">
              <a:lnSpc>
                <a:spcPct val="100000"/>
              </a:lnSpc>
              <a:spcBef>
                <a:spcPts val="5"/>
              </a:spcBef>
            </a:pPr>
            <a:r>
              <a:rPr dirty="0" sz="900" b="1">
                <a:latin typeface="Liberation Serif"/>
                <a:cs typeface="Liberation Serif"/>
              </a:rPr>
              <a:t>Hint</a:t>
            </a:r>
            <a:endParaRPr sz="900">
              <a:latin typeface="Liberation Serif"/>
              <a:cs typeface="Liberation Serif"/>
            </a:endParaRPr>
          </a:p>
          <a:p>
            <a:pPr marL="248920">
              <a:lnSpc>
                <a:spcPct val="100000"/>
              </a:lnSpc>
              <a:spcBef>
                <a:spcPts val="270"/>
              </a:spcBef>
            </a:pPr>
            <a:r>
              <a:rPr dirty="0" sz="900">
                <a:latin typeface="Liberation Serif"/>
                <a:cs typeface="Liberation Serif"/>
              </a:rPr>
              <a:t>Use Example as a guide for</a:t>
            </a:r>
            <a:r>
              <a:rPr dirty="0" sz="900" spc="-5">
                <a:latin typeface="Liberation Serif"/>
                <a:cs typeface="Liberation Serif"/>
              </a:rPr>
              <a:t> </a:t>
            </a:r>
            <a:r>
              <a:rPr dirty="0" sz="900">
                <a:latin typeface="Liberation Serif"/>
                <a:cs typeface="Liberation Serif"/>
              </a:rPr>
              <a:t>solving.</a:t>
            </a:r>
            <a:endParaRPr sz="900">
              <a:latin typeface="Liberation Serif"/>
              <a:cs typeface="Liberation Serif"/>
            </a:endParaRPr>
          </a:p>
          <a:p>
            <a:pPr>
              <a:lnSpc>
                <a:spcPct val="100000"/>
              </a:lnSpc>
              <a:spcBef>
                <a:spcPts val="25"/>
              </a:spcBef>
            </a:pPr>
            <a:endParaRPr sz="800">
              <a:latin typeface="Times New Roman"/>
              <a:cs typeface="Times New Roman"/>
            </a:endParaRPr>
          </a:p>
          <a:p>
            <a:pPr marL="88900">
              <a:lnSpc>
                <a:spcPct val="100000"/>
              </a:lnSpc>
            </a:pPr>
            <a:r>
              <a:rPr dirty="0" sz="900" b="1">
                <a:latin typeface="Liberation Serif"/>
                <a:cs typeface="Liberation Serif"/>
              </a:rPr>
              <a:t>Answer</a:t>
            </a:r>
            <a:endParaRPr sz="900">
              <a:latin typeface="Liberation Serif"/>
              <a:cs typeface="Liberation Serif"/>
            </a:endParaRPr>
          </a:p>
          <a:p>
            <a:pPr marL="248920">
              <a:lnSpc>
                <a:spcPct val="100000"/>
              </a:lnSpc>
              <a:spcBef>
                <a:spcPts val="345"/>
              </a:spcBef>
            </a:pPr>
            <a:r>
              <a:rPr dirty="0" sz="900">
                <a:latin typeface="Liberation Serif"/>
                <a:cs typeface="Liberation Serif"/>
              </a:rPr>
              <a:t>[−3,+∞)</a:t>
            </a:r>
            <a:endParaRPr sz="900">
              <a:latin typeface="Liberation Serif"/>
              <a:cs typeface="Liberation Serif"/>
            </a:endParaRPr>
          </a:p>
          <a:p>
            <a:pPr>
              <a:lnSpc>
                <a:spcPct val="100000"/>
              </a:lnSpc>
              <a:spcBef>
                <a:spcPts val="25"/>
              </a:spcBef>
            </a:pPr>
            <a:endParaRPr sz="1150">
              <a:latin typeface="Times New Roman"/>
              <a:cs typeface="Times New Roman"/>
            </a:endParaRPr>
          </a:p>
          <a:p>
            <a:pPr marL="12700" marR="5080">
              <a:lnSpc>
                <a:spcPct val="111200"/>
              </a:lnSpc>
              <a:spcBef>
                <a:spcPts val="5"/>
              </a:spcBef>
            </a:pPr>
            <a:r>
              <a:rPr dirty="0" sz="900">
                <a:latin typeface="Liberation Serif"/>
                <a:cs typeface="Liberation Serif"/>
              </a:rPr>
              <a:t>The Note allows us to expand our ability to compute limits. In </a:t>
            </a:r>
            <a:r>
              <a:rPr dirty="0" sz="900" spc="-5">
                <a:latin typeface="Liberation Serif"/>
                <a:cs typeface="Liberation Serif"/>
              </a:rPr>
              <a:t>particular, </a:t>
            </a:r>
            <a:r>
              <a:rPr dirty="0" sz="900">
                <a:latin typeface="Liberation Serif"/>
                <a:cs typeface="Liberation Serif"/>
              </a:rPr>
              <a:t>this theorem ultimately allows us to demonstrate that  trigonometric functions are continuous over their</a:t>
            </a:r>
            <a:r>
              <a:rPr dirty="0" sz="900" spc="-5">
                <a:latin typeface="Liberation Serif"/>
                <a:cs typeface="Liberation Serif"/>
              </a:rPr>
              <a:t> </a:t>
            </a:r>
            <a:r>
              <a:rPr dirty="0" sz="900">
                <a:latin typeface="Liberation Serif"/>
                <a:cs typeface="Liberation Serif"/>
              </a:rPr>
              <a:t>domains.</a:t>
            </a:r>
            <a:endParaRPr sz="900">
              <a:latin typeface="Liberation Serif"/>
              <a:cs typeface="Liberation Serif"/>
            </a:endParaRPr>
          </a:p>
          <a:p>
            <a:pPr marL="88900">
              <a:lnSpc>
                <a:spcPct val="100000"/>
              </a:lnSpc>
              <a:spcBef>
                <a:spcPts val="645"/>
              </a:spcBef>
            </a:pPr>
            <a:r>
              <a:rPr dirty="0" sz="1050" spc="10">
                <a:solidFill>
                  <a:srgbClr val="2E4E4E"/>
                </a:solidFill>
                <a:latin typeface="Liberation Sans"/>
                <a:cs typeface="Liberation Sans"/>
              </a:rPr>
              <a:t>Composite Function</a:t>
            </a:r>
            <a:r>
              <a:rPr dirty="0" sz="1050" spc="-5">
                <a:solidFill>
                  <a:srgbClr val="2E4E4E"/>
                </a:solidFill>
                <a:latin typeface="Liberation Sans"/>
                <a:cs typeface="Liberation Sans"/>
              </a:rPr>
              <a:t> </a:t>
            </a:r>
            <a:r>
              <a:rPr dirty="0" sz="1050" spc="10">
                <a:solidFill>
                  <a:srgbClr val="2E4E4E"/>
                </a:solidFill>
                <a:latin typeface="Liberation Sans"/>
                <a:cs typeface="Liberation Sans"/>
              </a:rPr>
              <a:t>Theorem</a:t>
            </a:r>
            <a:endParaRPr sz="1050">
              <a:latin typeface="Liberation Sans"/>
              <a:cs typeface="Liberation Sans"/>
            </a:endParaRPr>
          </a:p>
          <a:p>
            <a:pPr marL="88900">
              <a:lnSpc>
                <a:spcPct val="100000"/>
              </a:lnSpc>
              <a:spcBef>
                <a:spcPts val="390"/>
              </a:spcBef>
            </a:pPr>
            <a:r>
              <a:rPr dirty="0" sz="900">
                <a:latin typeface="Liberation Serif"/>
                <a:cs typeface="Liberation Serif"/>
              </a:rPr>
              <a:t>If</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
                <a:latin typeface="DejaVu Sans"/>
                <a:cs typeface="DejaVu Sans"/>
              </a:rPr>
              <a:t> </a:t>
            </a:r>
            <a:r>
              <a:rPr dirty="0" sz="900">
                <a:latin typeface="Liberation Serif"/>
                <a:cs typeface="Liberation Serif"/>
              </a:rPr>
              <a:t>is continuous at L and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170" i="1">
                <a:latin typeface="Arial"/>
                <a:cs typeface="Arial"/>
              </a:rPr>
              <a:t>L</a:t>
            </a:r>
            <a:r>
              <a:rPr dirty="0" sz="900" spc="-145" i="1">
                <a:latin typeface="Arial"/>
                <a:cs typeface="Arial"/>
              </a:rPr>
              <a:t> </a:t>
            </a:r>
            <a:r>
              <a:rPr dirty="0" sz="900">
                <a:latin typeface="Liberation Serif"/>
                <a:cs typeface="Liberation Serif"/>
              </a:rPr>
              <a:t>, then</a:t>
            </a:r>
            <a:endParaRPr sz="900">
              <a:latin typeface="Liberation Serif"/>
              <a:cs typeface="Liberation Serif"/>
            </a:endParaRPr>
          </a:p>
          <a:p>
            <a:pPr algn="ctr" marR="61594">
              <a:lnSpc>
                <a:spcPct val="100000"/>
              </a:lnSpc>
              <a:spcBef>
                <a:spcPts val="165"/>
              </a:spcBef>
            </a:pP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9" i="1">
                <a:latin typeface="Arial"/>
                <a:cs typeface="Arial"/>
              </a:rPr>
              <a:t> </a:t>
            </a:r>
            <a:r>
              <a:rPr dirty="0" sz="900" spc="30" i="1">
                <a:latin typeface="Arial"/>
                <a:cs typeface="Arial"/>
              </a:rPr>
              <a:t>f</a:t>
            </a:r>
            <a:r>
              <a:rPr dirty="0" sz="1050" spc="30">
                <a:latin typeface="DejaVu Sans"/>
                <a:cs typeface="DejaVu Sans"/>
              </a:rPr>
              <a:t>(</a:t>
            </a:r>
            <a:r>
              <a:rPr dirty="0" sz="900" spc="30" i="1">
                <a:latin typeface="Arial"/>
                <a:cs typeface="Arial"/>
              </a:rPr>
              <a:t>g</a:t>
            </a:r>
            <a:r>
              <a:rPr dirty="0" sz="1050" spc="30">
                <a:latin typeface="DejaVu Sans"/>
                <a:cs typeface="DejaVu Sans"/>
              </a:rPr>
              <a:t>(</a:t>
            </a:r>
            <a:r>
              <a:rPr dirty="0" sz="900" spc="30" i="1">
                <a:latin typeface="Arial"/>
                <a:cs typeface="Arial"/>
              </a:rPr>
              <a:t>x</a:t>
            </a:r>
            <a:r>
              <a:rPr dirty="0" sz="1050" spc="3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90" i="1">
                <a:latin typeface="Arial"/>
                <a:cs typeface="Arial"/>
              </a:rPr>
              <a:t>f</a:t>
            </a:r>
            <a:r>
              <a:rPr dirty="0" sz="1050" spc="90">
                <a:latin typeface="DejaVu Sans"/>
                <a:cs typeface="DejaVu Sans"/>
              </a:rPr>
              <a:t>(</a:t>
            </a:r>
            <a:r>
              <a:rPr dirty="0" sz="900" spc="90" i="1">
                <a:latin typeface="Arial"/>
                <a:cs typeface="Arial"/>
              </a:rPr>
              <a:t>lim</a:t>
            </a:r>
            <a:r>
              <a:rPr dirty="0" baseline="-12820" sz="975" spc="135" i="1">
                <a:latin typeface="Arial"/>
                <a:cs typeface="Arial"/>
              </a:rPr>
              <a:t>x</a:t>
            </a:r>
            <a:r>
              <a:rPr dirty="0" baseline="-11904" sz="1050" spc="135">
                <a:latin typeface="DejaVu Sans"/>
                <a:cs typeface="DejaVu Sans"/>
              </a:rPr>
              <a:t>→</a:t>
            </a:r>
            <a:r>
              <a:rPr dirty="0" baseline="-12820" sz="975" spc="135" i="1">
                <a:latin typeface="Arial"/>
                <a:cs typeface="Arial"/>
              </a:rPr>
              <a:t>a</a:t>
            </a:r>
            <a:r>
              <a:rPr dirty="0" baseline="-12820" sz="975" spc="-82" i="1">
                <a:latin typeface="Arial"/>
                <a:cs typeface="Arial"/>
              </a:rPr>
              <a: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55" i="1">
                <a:latin typeface="Arial"/>
                <a:cs typeface="Arial"/>
              </a:rPr>
              <a:t>f</a:t>
            </a:r>
            <a:r>
              <a:rPr dirty="0" sz="1050" spc="55">
                <a:latin typeface="DejaVu Sans"/>
                <a:cs typeface="DejaVu Sans"/>
              </a:rPr>
              <a:t>(</a:t>
            </a:r>
            <a:r>
              <a:rPr dirty="0" sz="900" spc="55" i="1">
                <a:latin typeface="Arial"/>
                <a:cs typeface="Arial"/>
              </a:rPr>
              <a:t>L</a:t>
            </a:r>
            <a:r>
              <a:rPr dirty="0" sz="1050" spc="55">
                <a:latin typeface="DejaVu Sans"/>
                <a:cs typeface="DejaVu Sans"/>
              </a:rPr>
              <a:t>).</a:t>
            </a:r>
            <a:endParaRPr sz="1050">
              <a:latin typeface="DejaVu Sans"/>
              <a:cs typeface="DejaVu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1355987"/>
            <a:ext cx="5994400" cy="1210310"/>
          </a:xfrm>
          <a:custGeom>
            <a:avLst/>
            <a:gdLst/>
            <a:ahLst/>
            <a:cxnLst/>
            <a:rect l="l" t="t" r="r" b="b"/>
            <a:pathLst>
              <a:path w="5994400" h="1210310">
                <a:moveTo>
                  <a:pt x="5947976" y="1210178"/>
                </a:moveTo>
                <a:lnTo>
                  <a:pt x="46315" y="1210178"/>
                </a:lnTo>
                <a:lnTo>
                  <a:pt x="38133" y="1209427"/>
                </a:lnTo>
                <a:lnTo>
                  <a:pt x="3480" y="1180942"/>
                </a:lnTo>
                <a:lnTo>
                  <a:pt x="0" y="1162741"/>
                </a:lnTo>
                <a:lnTo>
                  <a:pt x="0" y="47558"/>
                </a:lnTo>
                <a:lnTo>
                  <a:pt x="21287" y="7850"/>
                </a:lnTo>
                <a:lnTo>
                  <a:pt x="47641" y="0"/>
                </a:lnTo>
                <a:lnTo>
                  <a:pt x="5946651" y="0"/>
                </a:lnTo>
                <a:lnTo>
                  <a:pt x="5986435" y="21295"/>
                </a:lnTo>
                <a:lnTo>
                  <a:pt x="5994283" y="47558"/>
                </a:lnTo>
                <a:lnTo>
                  <a:pt x="5994283" y="1162741"/>
                </a:lnTo>
                <a:lnTo>
                  <a:pt x="5972995" y="1202449"/>
                </a:lnTo>
                <a:lnTo>
                  <a:pt x="5947976" y="1210178"/>
                </a:lnTo>
                <a:close/>
              </a:path>
            </a:pathLst>
          </a:custGeom>
          <a:solidFill>
            <a:srgbClr val="0753BF">
              <a:alpha val="3138"/>
            </a:srgbClr>
          </a:solidFill>
        </p:spPr>
        <p:txBody>
          <a:bodyPr wrap="square" lIns="0" tIns="0" rIns="0" bIns="0" rtlCol="0"/>
          <a:lstStyle/>
          <a:p/>
        </p:txBody>
      </p:sp>
      <p:sp>
        <p:nvSpPr>
          <p:cNvPr id="3" name="object 3"/>
          <p:cNvSpPr/>
          <p:nvPr/>
        </p:nvSpPr>
        <p:spPr>
          <a:xfrm>
            <a:off x="781098" y="1355987"/>
            <a:ext cx="5994400" cy="1210310"/>
          </a:xfrm>
          <a:custGeom>
            <a:avLst/>
            <a:gdLst/>
            <a:ahLst/>
            <a:cxnLst/>
            <a:rect l="l" t="t" r="r" b="b"/>
            <a:pathLst>
              <a:path w="5994400" h="1210310">
                <a:moveTo>
                  <a:pt x="5946660" y="1210299"/>
                </a:moveTo>
                <a:lnTo>
                  <a:pt x="47649" y="1210299"/>
                </a:lnTo>
                <a:lnTo>
                  <a:pt x="38141" y="1209427"/>
                </a:lnTo>
                <a:lnTo>
                  <a:pt x="3488" y="1180942"/>
                </a:lnTo>
                <a:lnTo>
                  <a:pt x="0" y="1162650"/>
                </a:lnTo>
                <a:lnTo>
                  <a:pt x="10" y="47533"/>
                </a:lnTo>
                <a:lnTo>
                  <a:pt x="21295" y="7850"/>
                </a:lnTo>
                <a:lnTo>
                  <a:pt x="47649" y="0"/>
                </a:lnTo>
                <a:lnTo>
                  <a:pt x="5946660" y="0"/>
                </a:lnTo>
                <a:lnTo>
                  <a:pt x="5956157" y="872"/>
                </a:lnTo>
                <a:lnTo>
                  <a:pt x="5964940" y="3488"/>
                </a:lnTo>
                <a:lnTo>
                  <a:pt x="5973003" y="7850"/>
                </a:lnTo>
                <a:lnTo>
                  <a:pt x="5974882" y="9413"/>
                </a:lnTo>
                <a:lnTo>
                  <a:pt x="42594" y="9413"/>
                </a:lnTo>
                <a:lnTo>
                  <a:pt x="37731" y="10366"/>
                </a:lnTo>
                <a:lnTo>
                  <a:pt x="10497" y="37622"/>
                </a:lnTo>
                <a:lnTo>
                  <a:pt x="9529" y="42482"/>
                </a:lnTo>
                <a:lnTo>
                  <a:pt x="9529" y="1167579"/>
                </a:lnTo>
                <a:lnTo>
                  <a:pt x="33061" y="1197694"/>
                </a:lnTo>
                <a:lnTo>
                  <a:pt x="37731" y="1199695"/>
                </a:lnTo>
                <a:lnTo>
                  <a:pt x="42594" y="1200648"/>
                </a:lnTo>
                <a:lnTo>
                  <a:pt x="5975167" y="1200648"/>
                </a:lnTo>
                <a:lnTo>
                  <a:pt x="5973003" y="1202449"/>
                </a:lnTo>
                <a:lnTo>
                  <a:pt x="5964940" y="1206811"/>
                </a:lnTo>
                <a:lnTo>
                  <a:pt x="5956157" y="1209427"/>
                </a:lnTo>
                <a:lnTo>
                  <a:pt x="5946660" y="1210299"/>
                </a:lnTo>
                <a:close/>
              </a:path>
              <a:path w="5994400" h="1210310">
                <a:moveTo>
                  <a:pt x="5975167" y="1200648"/>
                </a:moveTo>
                <a:lnTo>
                  <a:pt x="5951693" y="1200648"/>
                </a:lnTo>
                <a:lnTo>
                  <a:pt x="5956563" y="1199695"/>
                </a:lnTo>
                <a:lnTo>
                  <a:pt x="5961232" y="1197694"/>
                </a:lnTo>
                <a:lnTo>
                  <a:pt x="5984762" y="1167579"/>
                </a:lnTo>
                <a:lnTo>
                  <a:pt x="5984762" y="42482"/>
                </a:lnTo>
                <a:lnTo>
                  <a:pt x="5961232" y="12272"/>
                </a:lnTo>
                <a:lnTo>
                  <a:pt x="5951693" y="9413"/>
                </a:lnTo>
                <a:lnTo>
                  <a:pt x="5974882" y="9413"/>
                </a:lnTo>
                <a:lnTo>
                  <a:pt x="5994289" y="47533"/>
                </a:lnTo>
                <a:lnTo>
                  <a:pt x="5994300" y="1162650"/>
                </a:lnTo>
                <a:lnTo>
                  <a:pt x="5993426" y="1172157"/>
                </a:lnTo>
                <a:lnTo>
                  <a:pt x="5990806" y="1180942"/>
                </a:lnTo>
                <a:lnTo>
                  <a:pt x="5986443" y="1189004"/>
                </a:lnTo>
                <a:lnTo>
                  <a:pt x="5980340" y="1196343"/>
                </a:lnTo>
                <a:lnTo>
                  <a:pt x="5975167" y="1200648"/>
                </a:lnTo>
                <a:close/>
              </a:path>
            </a:pathLst>
          </a:custGeom>
          <a:solidFill>
            <a:srgbClr val="000000">
              <a:alpha val="50199"/>
            </a:srgbClr>
          </a:solidFill>
        </p:spPr>
        <p:txBody>
          <a:bodyPr wrap="square" lIns="0" tIns="0" rIns="0" bIns="0" rtlCol="0"/>
          <a:lstStyle/>
          <a:p/>
        </p:txBody>
      </p:sp>
      <p:sp>
        <p:nvSpPr>
          <p:cNvPr id="4" name="object 4"/>
          <p:cNvSpPr/>
          <p:nvPr/>
        </p:nvSpPr>
        <p:spPr>
          <a:xfrm>
            <a:off x="857337" y="1560763"/>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5" name="object 5"/>
          <p:cNvSpPr/>
          <p:nvPr/>
        </p:nvSpPr>
        <p:spPr>
          <a:xfrm>
            <a:off x="781107" y="2613936"/>
            <a:ext cx="5994400" cy="1391285"/>
          </a:xfrm>
          <a:custGeom>
            <a:avLst/>
            <a:gdLst/>
            <a:ahLst/>
            <a:cxnLst/>
            <a:rect l="l" t="t" r="r" b="b"/>
            <a:pathLst>
              <a:path w="5994400" h="1391285">
                <a:moveTo>
                  <a:pt x="5947862" y="1391240"/>
                </a:moveTo>
                <a:lnTo>
                  <a:pt x="46429" y="1391240"/>
                </a:lnTo>
                <a:lnTo>
                  <a:pt x="38133" y="1390481"/>
                </a:lnTo>
                <a:lnTo>
                  <a:pt x="3480" y="1362006"/>
                </a:lnTo>
                <a:lnTo>
                  <a:pt x="0" y="47558"/>
                </a:lnTo>
                <a:lnTo>
                  <a:pt x="863" y="38141"/>
                </a:lnTo>
                <a:lnTo>
                  <a:pt x="29348" y="3488"/>
                </a:lnTo>
                <a:lnTo>
                  <a:pt x="47641" y="0"/>
                </a:lnTo>
                <a:lnTo>
                  <a:pt x="5946651" y="0"/>
                </a:lnTo>
                <a:lnTo>
                  <a:pt x="5986435" y="21295"/>
                </a:lnTo>
                <a:lnTo>
                  <a:pt x="5994283" y="47558"/>
                </a:lnTo>
                <a:lnTo>
                  <a:pt x="5994283" y="1343801"/>
                </a:lnTo>
                <a:lnTo>
                  <a:pt x="5972995" y="1383520"/>
                </a:lnTo>
                <a:lnTo>
                  <a:pt x="5947862" y="1391240"/>
                </a:lnTo>
                <a:close/>
              </a:path>
            </a:pathLst>
          </a:custGeom>
          <a:solidFill>
            <a:srgbClr val="560475">
              <a:alpha val="3138"/>
            </a:srgbClr>
          </a:solidFill>
        </p:spPr>
        <p:txBody>
          <a:bodyPr wrap="square" lIns="0" tIns="0" rIns="0" bIns="0" rtlCol="0"/>
          <a:lstStyle/>
          <a:p/>
        </p:txBody>
      </p:sp>
      <p:sp>
        <p:nvSpPr>
          <p:cNvPr id="6" name="object 6"/>
          <p:cNvSpPr/>
          <p:nvPr/>
        </p:nvSpPr>
        <p:spPr>
          <a:xfrm>
            <a:off x="781098" y="2613936"/>
            <a:ext cx="5994400" cy="1391920"/>
          </a:xfrm>
          <a:custGeom>
            <a:avLst/>
            <a:gdLst/>
            <a:ahLst/>
            <a:cxnLst/>
            <a:rect l="l" t="t" r="r" b="b"/>
            <a:pathLst>
              <a:path w="5994400" h="1391920">
                <a:moveTo>
                  <a:pt x="5946660" y="1391351"/>
                </a:moveTo>
                <a:lnTo>
                  <a:pt x="47649" y="1391351"/>
                </a:lnTo>
                <a:lnTo>
                  <a:pt x="38141" y="1390481"/>
                </a:lnTo>
                <a:lnTo>
                  <a:pt x="3488" y="1362006"/>
                </a:lnTo>
                <a:lnTo>
                  <a:pt x="0" y="1343710"/>
                </a:lnTo>
                <a:lnTo>
                  <a:pt x="11" y="47527"/>
                </a:lnTo>
                <a:lnTo>
                  <a:pt x="21295" y="7850"/>
                </a:lnTo>
                <a:lnTo>
                  <a:pt x="47649" y="0"/>
                </a:lnTo>
                <a:lnTo>
                  <a:pt x="5946660" y="0"/>
                </a:lnTo>
                <a:lnTo>
                  <a:pt x="5956157" y="872"/>
                </a:lnTo>
                <a:lnTo>
                  <a:pt x="5964940" y="3488"/>
                </a:lnTo>
                <a:lnTo>
                  <a:pt x="5973003" y="7850"/>
                </a:lnTo>
                <a:lnTo>
                  <a:pt x="5974875" y="9408"/>
                </a:lnTo>
                <a:lnTo>
                  <a:pt x="42594" y="9408"/>
                </a:lnTo>
                <a:lnTo>
                  <a:pt x="37731" y="10361"/>
                </a:lnTo>
                <a:lnTo>
                  <a:pt x="10497" y="37616"/>
                </a:lnTo>
                <a:lnTo>
                  <a:pt x="9529" y="42476"/>
                </a:lnTo>
                <a:lnTo>
                  <a:pt x="9529" y="1348641"/>
                </a:lnTo>
                <a:lnTo>
                  <a:pt x="33061" y="1378756"/>
                </a:lnTo>
                <a:lnTo>
                  <a:pt x="37731" y="1380757"/>
                </a:lnTo>
                <a:lnTo>
                  <a:pt x="42594" y="1381710"/>
                </a:lnTo>
                <a:lnTo>
                  <a:pt x="5975180" y="1381710"/>
                </a:lnTo>
                <a:lnTo>
                  <a:pt x="5973003" y="1383520"/>
                </a:lnTo>
                <a:lnTo>
                  <a:pt x="5964940" y="1387872"/>
                </a:lnTo>
                <a:lnTo>
                  <a:pt x="5956157" y="1390481"/>
                </a:lnTo>
                <a:lnTo>
                  <a:pt x="5946660" y="1391351"/>
                </a:lnTo>
                <a:close/>
              </a:path>
              <a:path w="5994400" h="1391920">
                <a:moveTo>
                  <a:pt x="5975180" y="1381710"/>
                </a:moveTo>
                <a:lnTo>
                  <a:pt x="5951693" y="1381710"/>
                </a:lnTo>
                <a:lnTo>
                  <a:pt x="5956563" y="1380757"/>
                </a:lnTo>
                <a:lnTo>
                  <a:pt x="5961232" y="1378756"/>
                </a:lnTo>
                <a:lnTo>
                  <a:pt x="5984762" y="1348641"/>
                </a:lnTo>
                <a:lnTo>
                  <a:pt x="5984762" y="42476"/>
                </a:lnTo>
                <a:lnTo>
                  <a:pt x="5961232" y="12267"/>
                </a:lnTo>
                <a:lnTo>
                  <a:pt x="5951693" y="9408"/>
                </a:lnTo>
                <a:lnTo>
                  <a:pt x="5974875" y="9408"/>
                </a:lnTo>
                <a:lnTo>
                  <a:pt x="5994289" y="47527"/>
                </a:lnTo>
                <a:lnTo>
                  <a:pt x="5994300" y="1343710"/>
                </a:lnTo>
                <a:lnTo>
                  <a:pt x="5993426" y="1353221"/>
                </a:lnTo>
                <a:lnTo>
                  <a:pt x="5990806" y="1362006"/>
                </a:lnTo>
                <a:lnTo>
                  <a:pt x="5986443" y="1370071"/>
                </a:lnTo>
                <a:lnTo>
                  <a:pt x="5980340" y="1377421"/>
                </a:lnTo>
                <a:lnTo>
                  <a:pt x="5975180" y="1381710"/>
                </a:lnTo>
                <a:close/>
              </a:path>
            </a:pathLst>
          </a:custGeom>
          <a:solidFill>
            <a:srgbClr val="000000">
              <a:alpha val="50199"/>
            </a:srgbClr>
          </a:solidFill>
        </p:spPr>
        <p:txBody>
          <a:bodyPr wrap="square" lIns="0" tIns="0" rIns="0" bIns="0" rtlCol="0"/>
          <a:lstStyle/>
          <a:p/>
        </p:txBody>
      </p:sp>
      <p:sp>
        <p:nvSpPr>
          <p:cNvPr id="7" name="object 7"/>
          <p:cNvSpPr/>
          <p:nvPr/>
        </p:nvSpPr>
        <p:spPr>
          <a:xfrm>
            <a:off x="857337" y="281870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8" name="object 8"/>
          <p:cNvSpPr/>
          <p:nvPr/>
        </p:nvSpPr>
        <p:spPr>
          <a:xfrm>
            <a:off x="781107" y="4405550"/>
            <a:ext cx="5994400" cy="438784"/>
          </a:xfrm>
          <a:custGeom>
            <a:avLst/>
            <a:gdLst/>
            <a:ahLst/>
            <a:cxnLst/>
            <a:rect l="l" t="t" r="r" b="b"/>
            <a:pathLst>
              <a:path w="5994400" h="438785">
                <a:moveTo>
                  <a:pt x="5947836" y="438254"/>
                </a:moveTo>
                <a:lnTo>
                  <a:pt x="46455" y="438254"/>
                </a:lnTo>
                <a:lnTo>
                  <a:pt x="38133" y="437494"/>
                </a:lnTo>
                <a:lnTo>
                  <a:pt x="3480" y="409018"/>
                </a:lnTo>
                <a:lnTo>
                  <a:pt x="0" y="390814"/>
                </a:lnTo>
                <a:lnTo>
                  <a:pt x="0" y="47549"/>
                </a:lnTo>
                <a:lnTo>
                  <a:pt x="21287" y="7856"/>
                </a:lnTo>
                <a:lnTo>
                  <a:pt x="47641" y="0"/>
                </a:lnTo>
                <a:lnTo>
                  <a:pt x="5946651" y="0"/>
                </a:lnTo>
                <a:lnTo>
                  <a:pt x="5986435" y="21296"/>
                </a:lnTo>
                <a:lnTo>
                  <a:pt x="5994283" y="47549"/>
                </a:lnTo>
                <a:lnTo>
                  <a:pt x="5994283" y="390814"/>
                </a:lnTo>
                <a:lnTo>
                  <a:pt x="5972995" y="430532"/>
                </a:lnTo>
                <a:lnTo>
                  <a:pt x="5947836" y="438254"/>
                </a:lnTo>
                <a:close/>
              </a:path>
            </a:pathLst>
          </a:custGeom>
          <a:solidFill>
            <a:srgbClr val="87BF07">
              <a:alpha val="3138"/>
            </a:srgbClr>
          </a:solidFill>
        </p:spPr>
        <p:txBody>
          <a:bodyPr wrap="square" lIns="0" tIns="0" rIns="0" bIns="0" rtlCol="0"/>
          <a:lstStyle/>
          <a:p/>
        </p:txBody>
      </p:sp>
      <p:sp>
        <p:nvSpPr>
          <p:cNvPr id="9" name="object 9"/>
          <p:cNvSpPr/>
          <p:nvPr/>
        </p:nvSpPr>
        <p:spPr>
          <a:xfrm>
            <a:off x="781098" y="4405550"/>
            <a:ext cx="5994400" cy="438784"/>
          </a:xfrm>
          <a:custGeom>
            <a:avLst/>
            <a:gdLst/>
            <a:ahLst/>
            <a:cxnLst/>
            <a:rect l="l" t="t" r="r" b="b"/>
            <a:pathLst>
              <a:path w="5994400" h="438785">
                <a:moveTo>
                  <a:pt x="5946660" y="438363"/>
                </a:moveTo>
                <a:lnTo>
                  <a:pt x="47649" y="438363"/>
                </a:lnTo>
                <a:lnTo>
                  <a:pt x="38141" y="437494"/>
                </a:lnTo>
                <a:lnTo>
                  <a:pt x="3488" y="409018"/>
                </a:lnTo>
                <a:lnTo>
                  <a:pt x="0" y="390723"/>
                </a:lnTo>
                <a:lnTo>
                  <a:pt x="10" y="47530"/>
                </a:lnTo>
                <a:lnTo>
                  <a:pt x="21295" y="7856"/>
                </a:lnTo>
                <a:lnTo>
                  <a:pt x="47649" y="0"/>
                </a:lnTo>
                <a:lnTo>
                  <a:pt x="5946660" y="0"/>
                </a:lnTo>
                <a:lnTo>
                  <a:pt x="5956157" y="873"/>
                </a:lnTo>
                <a:lnTo>
                  <a:pt x="5964940" y="3493"/>
                </a:lnTo>
                <a:lnTo>
                  <a:pt x="5973003" y="7856"/>
                </a:lnTo>
                <a:lnTo>
                  <a:pt x="5974871" y="9410"/>
                </a:lnTo>
                <a:lnTo>
                  <a:pt x="42594" y="9410"/>
                </a:lnTo>
                <a:lnTo>
                  <a:pt x="37731" y="10363"/>
                </a:lnTo>
                <a:lnTo>
                  <a:pt x="10497" y="37618"/>
                </a:lnTo>
                <a:lnTo>
                  <a:pt x="9529" y="42479"/>
                </a:lnTo>
                <a:lnTo>
                  <a:pt x="9529" y="395656"/>
                </a:lnTo>
                <a:lnTo>
                  <a:pt x="33061" y="425770"/>
                </a:lnTo>
                <a:lnTo>
                  <a:pt x="37731" y="427772"/>
                </a:lnTo>
                <a:lnTo>
                  <a:pt x="42594" y="428725"/>
                </a:lnTo>
                <a:lnTo>
                  <a:pt x="5975177" y="428725"/>
                </a:lnTo>
                <a:lnTo>
                  <a:pt x="5973003" y="430532"/>
                </a:lnTo>
                <a:lnTo>
                  <a:pt x="5964940" y="434884"/>
                </a:lnTo>
                <a:lnTo>
                  <a:pt x="5956157" y="437494"/>
                </a:lnTo>
                <a:lnTo>
                  <a:pt x="5946660" y="438363"/>
                </a:lnTo>
                <a:close/>
              </a:path>
              <a:path w="5994400" h="438785">
                <a:moveTo>
                  <a:pt x="5975177" y="428725"/>
                </a:moveTo>
                <a:lnTo>
                  <a:pt x="5951693" y="428725"/>
                </a:lnTo>
                <a:lnTo>
                  <a:pt x="5956563" y="427772"/>
                </a:lnTo>
                <a:lnTo>
                  <a:pt x="5961232" y="425770"/>
                </a:lnTo>
                <a:lnTo>
                  <a:pt x="5984762" y="395656"/>
                </a:lnTo>
                <a:lnTo>
                  <a:pt x="5984762" y="42479"/>
                </a:lnTo>
                <a:lnTo>
                  <a:pt x="5961232" y="12269"/>
                </a:lnTo>
                <a:lnTo>
                  <a:pt x="5951693" y="9410"/>
                </a:lnTo>
                <a:lnTo>
                  <a:pt x="5974871" y="9410"/>
                </a:lnTo>
                <a:lnTo>
                  <a:pt x="5994290" y="47530"/>
                </a:lnTo>
                <a:lnTo>
                  <a:pt x="5994300" y="390723"/>
                </a:lnTo>
                <a:lnTo>
                  <a:pt x="5993426" y="400233"/>
                </a:lnTo>
                <a:lnTo>
                  <a:pt x="5990806" y="409018"/>
                </a:lnTo>
                <a:lnTo>
                  <a:pt x="5986443" y="417083"/>
                </a:lnTo>
                <a:lnTo>
                  <a:pt x="5980340" y="424434"/>
                </a:lnTo>
                <a:lnTo>
                  <a:pt x="5975177" y="428725"/>
                </a:lnTo>
                <a:close/>
              </a:path>
            </a:pathLst>
          </a:custGeom>
          <a:solidFill>
            <a:srgbClr val="000000">
              <a:alpha val="50199"/>
            </a:srgbClr>
          </a:solidFill>
        </p:spPr>
        <p:txBody>
          <a:bodyPr wrap="square" lIns="0" tIns="0" rIns="0" bIns="0" rtlCol="0"/>
          <a:lstStyle/>
          <a:p/>
        </p:txBody>
      </p:sp>
      <p:sp>
        <p:nvSpPr>
          <p:cNvPr id="10" name="object 10"/>
          <p:cNvSpPr/>
          <p:nvPr/>
        </p:nvSpPr>
        <p:spPr>
          <a:xfrm>
            <a:off x="857337" y="4610324"/>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1" name="object 11"/>
          <p:cNvSpPr/>
          <p:nvPr/>
        </p:nvSpPr>
        <p:spPr>
          <a:xfrm>
            <a:off x="781107" y="4891585"/>
            <a:ext cx="5994400" cy="2049145"/>
          </a:xfrm>
          <a:custGeom>
            <a:avLst/>
            <a:gdLst/>
            <a:ahLst/>
            <a:cxnLst/>
            <a:rect l="l" t="t" r="r" b="b"/>
            <a:pathLst>
              <a:path w="5994400" h="2049145">
                <a:moveTo>
                  <a:pt x="5948096" y="2048793"/>
                </a:moveTo>
                <a:lnTo>
                  <a:pt x="46195" y="2048793"/>
                </a:lnTo>
                <a:lnTo>
                  <a:pt x="38133" y="2048052"/>
                </a:lnTo>
                <a:lnTo>
                  <a:pt x="3480" y="2019566"/>
                </a:lnTo>
                <a:lnTo>
                  <a:pt x="0" y="47549"/>
                </a:lnTo>
                <a:lnTo>
                  <a:pt x="863" y="38130"/>
                </a:lnTo>
                <a:lnTo>
                  <a:pt x="29348" y="3482"/>
                </a:lnTo>
                <a:lnTo>
                  <a:pt x="47641" y="0"/>
                </a:lnTo>
                <a:lnTo>
                  <a:pt x="5946651" y="0"/>
                </a:lnTo>
                <a:lnTo>
                  <a:pt x="5986435" y="21292"/>
                </a:lnTo>
                <a:lnTo>
                  <a:pt x="5994283" y="47549"/>
                </a:lnTo>
                <a:lnTo>
                  <a:pt x="5994283" y="2001377"/>
                </a:lnTo>
                <a:lnTo>
                  <a:pt x="5972995" y="2041069"/>
                </a:lnTo>
                <a:lnTo>
                  <a:pt x="5948096" y="2048793"/>
                </a:lnTo>
                <a:close/>
              </a:path>
            </a:pathLst>
          </a:custGeom>
          <a:solidFill>
            <a:srgbClr val="87BF07">
              <a:alpha val="3138"/>
            </a:srgbClr>
          </a:solidFill>
        </p:spPr>
        <p:txBody>
          <a:bodyPr wrap="square" lIns="0" tIns="0" rIns="0" bIns="0" rtlCol="0"/>
          <a:lstStyle/>
          <a:p/>
        </p:txBody>
      </p:sp>
      <p:sp>
        <p:nvSpPr>
          <p:cNvPr id="12" name="object 12"/>
          <p:cNvSpPr/>
          <p:nvPr/>
        </p:nvSpPr>
        <p:spPr>
          <a:xfrm>
            <a:off x="781098" y="4891585"/>
            <a:ext cx="5994400" cy="2049145"/>
          </a:xfrm>
          <a:custGeom>
            <a:avLst/>
            <a:gdLst/>
            <a:ahLst/>
            <a:cxnLst/>
            <a:rect l="l" t="t" r="r" b="b"/>
            <a:pathLst>
              <a:path w="5994400" h="2049145">
                <a:moveTo>
                  <a:pt x="5946660" y="2048926"/>
                </a:moveTo>
                <a:lnTo>
                  <a:pt x="47649" y="2048926"/>
                </a:lnTo>
                <a:lnTo>
                  <a:pt x="38141" y="2048052"/>
                </a:lnTo>
                <a:lnTo>
                  <a:pt x="3488" y="2019566"/>
                </a:lnTo>
                <a:lnTo>
                  <a:pt x="0" y="2001286"/>
                </a:lnTo>
                <a:lnTo>
                  <a:pt x="11" y="47519"/>
                </a:lnTo>
                <a:lnTo>
                  <a:pt x="21295" y="7843"/>
                </a:lnTo>
                <a:lnTo>
                  <a:pt x="47649" y="0"/>
                </a:lnTo>
                <a:lnTo>
                  <a:pt x="5946660" y="0"/>
                </a:lnTo>
                <a:lnTo>
                  <a:pt x="5956157" y="869"/>
                </a:lnTo>
                <a:lnTo>
                  <a:pt x="5964940" y="3482"/>
                </a:lnTo>
                <a:lnTo>
                  <a:pt x="5973003" y="7843"/>
                </a:lnTo>
                <a:lnTo>
                  <a:pt x="5974870" y="9400"/>
                </a:lnTo>
                <a:lnTo>
                  <a:pt x="42594" y="9400"/>
                </a:lnTo>
                <a:lnTo>
                  <a:pt x="37731" y="10353"/>
                </a:lnTo>
                <a:lnTo>
                  <a:pt x="10497" y="37608"/>
                </a:lnTo>
                <a:lnTo>
                  <a:pt x="9529" y="42468"/>
                </a:lnTo>
                <a:lnTo>
                  <a:pt x="9529" y="2006195"/>
                </a:lnTo>
                <a:lnTo>
                  <a:pt x="33061" y="2036309"/>
                </a:lnTo>
                <a:lnTo>
                  <a:pt x="37731" y="2038310"/>
                </a:lnTo>
                <a:lnTo>
                  <a:pt x="42594" y="2039263"/>
                </a:lnTo>
                <a:lnTo>
                  <a:pt x="5975174" y="2039263"/>
                </a:lnTo>
                <a:lnTo>
                  <a:pt x="5973003" y="2041069"/>
                </a:lnTo>
                <a:lnTo>
                  <a:pt x="5964940" y="2045432"/>
                </a:lnTo>
                <a:lnTo>
                  <a:pt x="5956157" y="2048052"/>
                </a:lnTo>
                <a:lnTo>
                  <a:pt x="5946660" y="2048926"/>
                </a:lnTo>
                <a:close/>
              </a:path>
              <a:path w="5994400" h="2049145">
                <a:moveTo>
                  <a:pt x="5975174" y="2039263"/>
                </a:moveTo>
                <a:lnTo>
                  <a:pt x="5951693" y="2039263"/>
                </a:lnTo>
                <a:lnTo>
                  <a:pt x="5956563" y="2038310"/>
                </a:lnTo>
                <a:lnTo>
                  <a:pt x="5961232" y="2036309"/>
                </a:lnTo>
                <a:lnTo>
                  <a:pt x="5984762" y="2006195"/>
                </a:lnTo>
                <a:lnTo>
                  <a:pt x="5984762" y="42468"/>
                </a:lnTo>
                <a:lnTo>
                  <a:pt x="5961232" y="12259"/>
                </a:lnTo>
                <a:lnTo>
                  <a:pt x="5951693" y="9400"/>
                </a:lnTo>
                <a:lnTo>
                  <a:pt x="5974870" y="9400"/>
                </a:lnTo>
                <a:lnTo>
                  <a:pt x="5994289" y="47519"/>
                </a:lnTo>
                <a:lnTo>
                  <a:pt x="5994300" y="2001286"/>
                </a:lnTo>
                <a:lnTo>
                  <a:pt x="5993426" y="2010783"/>
                </a:lnTo>
                <a:lnTo>
                  <a:pt x="5990806" y="2019566"/>
                </a:lnTo>
                <a:lnTo>
                  <a:pt x="5986443" y="2027629"/>
                </a:lnTo>
                <a:lnTo>
                  <a:pt x="5980340" y="2034966"/>
                </a:lnTo>
                <a:lnTo>
                  <a:pt x="5975174" y="2039263"/>
                </a:lnTo>
                <a:close/>
              </a:path>
            </a:pathLst>
          </a:custGeom>
          <a:solidFill>
            <a:srgbClr val="000000">
              <a:alpha val="50199"/>
            </a:srgbClr>
          </a:solidFill>
        </p:spPr>
        <p:txBody>
          <a:bodyPr wrap="square" lIns="0" tIns="0" rIns="0" bIns="0" rtlCol="0"/>
          <a:lstStyle/>
          <a:p/>
        </p:txBody>
      </p:sp>
      <p:sp>
        <p:nvSpPr>
          <p:cNvPr id="13" name="object 13"/>
          <p:cNvSpPr/>
          <p:nvPr/>
        </p:nvSpPr>
        <p:spPr>
          <a:xfrm>
            <a:off x="857337" y="509634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4" name="object 14"/>
          <p:cNvSpPr/>
          <p:nvPr/>
        </p:nvSpPr>
        <p:spPr>
          <a:xfrm>
            <a:off x="781098" y="8093630"/>
            <a:ext cx="5994400" cy="2019935"/>
          </a:xfrm>
          <a:custGeom>
            <a:avLst/>
            <a:gdLst/>
            <a:ahLst/>
            <a:cxnLst/>
            <a:rect l="l" t="t" r="r" b="b"/>
            <a:pathLst>
              <a:path w="5994400" h="2019934">
                <a:moveTo>
                  <a:pt x="5994292" y="2019635"/>
                </a:moveTo>
                <a:lnTo>
                  <a:pt x="0" y="2019635"/>
                </a:lnTo>
                <a:lnTo>
                  <a:pt x="8" y="47549"/>
                </a:lnTo>
                <a:lnTo>
                  <a:pt x="21295" y="7843"/>
                </a:lnTo>
                <a:lnTo>
                  <a:pt x="47649" y="0"/>
                </a:lnTo>
                <a:lnTo>
                  <a:pt x="5946660" y="0"/>
                </a:lnTo>
                <a:lnTo>
                  <a:pt x="5986443" y="21292"/>
                </a:lnTo>
                <a:lnTo>
                  <a:pt x="5994292" y="47549"/>
                </a:lnTo>
                <a:lnTo>
                  <a:pt x="5994292" y="2019635"/>
                </a:lnTo>
                <a:close/>
              </a:path>
            </a:pathLst>
          </a:custGeom>
          <a:solidFill>
            <a:srgbClr val="87BF07">
              <a:alpha val="3138"/>
            </a:srgbClr>
          </a:solidFill>
        </p:spPr>
        <p:txBody>
          <a:bodyPr wrap="square" lIns="0" tIns="0" rIns="0" bIns="0" rtlCol="0"/>
          <a:lstStyle/>
          <a:p/>
        </p:txBody>
      </p:sp>
      <p:sp>
        <p:nvSpPr>
          <p:cNvPr id="15" name="object 15"/>
          <p:cNvSpPr/>
          <p:nvPr/>
        </p:nvSpPr>
        <p:spPr>
          <a:xfrm>
            <a:off x="781098" y="8093630"/>
            <a:ext cx="5994400" cy="2019935"/>
          </a:xfrm>
          <a:custGeom>
            <a:avLst/>
            <a:gdLst/>
            <a:ahLst/>
            <a:cxnLst/>
            <a:rect l="l" t="t" r="r" b="b"/>
            <a:pathLst>
              <a:path w="5994400" h="2019934">
                <a:moveTo>
                  <a:pt x="9529" y="2019635"/>
                </a:moveTo>
                <a:lnTo>
                  <a:pt x="0" y="2019635"/>
                </a:lnTo>
                <a:lnTo>
                  <a:pt x="0" y="47640"/>
                </a:lnTo>
                <a:lnTo>
                  <a:pt x="21295" y="7843"/>
                </a:lnTo>
                <a:lnTo>
                  <a:pt x="47649" y="0"/>
                </a:lnTo>
                <a:lnTo>
                  <a:pt x="5946660" y="0"/>
                </a:lnTo>
                <a:lnTo>
                  <a:pt x="5956157" y="869"/>
                </a:lnTo>
                <a:lnTo>
                  <a:pt x="5964940" y="3482"/>
                </a:lnTo>
                <a:lnTo>
                  <a:pt x="5973003" y="7843"/>
                </a:lnTo>
                <a:lnTo>
                  <a:pt x="5974861" y="9392"/>
                </a:lnTo>
                <a:lnTo>
                  <a:pt x="42594" y="9392"/>
                </a:lnTo>
                <a:lnTo>
                  <a:pt x="37731" y="10345"/>
                </a:lnTo>
                <a:lnTo>
                  <a:pt x="10497" y="37601"/>
                </a:lnTo>
                <a:lnTo>
                  <a:pt x="9529" y="42461"/>
                </a:lnTo>
                <a:lnTo>
                  <a:pt x="9529" y="2019635"/>
                </a:lnTo>
                <a:close/>
              </a:path>
              <a:path w="5994400" h="2019934">
                <a:moveTo>
                  <a:pt x="5994300" y="2019635"/>
                </a:moveTo>
                <a:lnTo>
                  <a:pt x="5984762" y="2019635"/>
                </a:lnTo>
                <a:lnTo>
                  <a:pt x="5984762" y="42461"/>
                </a:lnTo>
                <a:lnTo>
                  <a:pt x="5983790" y="37601"/>
                </a:lnTo>
                <a:lnTo>
                  <a:pt x="5956563" y="10345"/>
                </a:lnTo>
                <a:lnTo>
                  <a:pt x="5951693" y="9392"/>
                </a:lnTo>
                <a:lnTo>
                  <a:pt x="5974861" y="9392"/>
                </a:lnTo>
                <a:lnTo>
                  <a:pt x="5994300" y="47640"/>
                </a:lnTo>
                <a:lnTo>
                  <a:pt x="5994300" y="2019635"/>
                </a:lnTo>
                <a:close/>
              </a:path>
            </a:pathLst>
          </a:custGeom>
          <a:solidFill>
            <a:srgbClr val="000000">
              <a:alpha val="50199"/>
            </a:srgbClr>
          </a:solidFill>
        </p:spPr>
        <p:txBody>
          <a:bodyPr wrap="square" lIns="0" tIns="0" rIns="0" bIns="0" rtlCol="0"/>
          <a:lstStyle/>
          <a:p/>
        </p:txBody>
      </p:sp>
      <p:sp>
        <p:nvSpPr>
          <p:cNvPr id="16" name="object 16"/>
          <p:cNvSpPr/>
          <p:nvPr/>
        </p:nvSpPr>
        <p:spPr>
          <a:xfrm>
            <a:off x="857337" y="829838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7" name="object 17"/>
          <p:cNvSpPr txBox="1"/>
          <p:nvPr/>
        </p:nvSpPr>
        <p:spPr>
          <a:xfrm>
            <a:off x="848360" y="1791079"/>
            <a:ext cx="432434" cy="163195"/>
          </a:xfrm>
          <a:prstGeom prst="rect">
            <a:avLst/>
          </a:prstGeom>
        </p:spPr>
        <p:txBody>
          <a:bodyPr wrap="square" lIns="0" tIns="12700" rIns="0" bIns="0" rtlCol="0" vert="horz">
            <a:spAutoFit/>
          </a:bodyPr>
          <a:lstStyle/>
          <a:p>
            <a:pPr marL="12700">
              <a:lnSpc>
                <a:spcPct val="100000"/>
              </a:lnSpc>
              <a:spcBef>
                <a:spcPts val="100"/>
              </a:spcBef>
            </a:pPr>
            <a:r>
              <a:rPr dirty="0" sz="900" b="1">
                <a:latin typeface="Liberation Serif"/>
                <a:cs typeface="Liberation Serif"/>
              </a:rPr>
              <a:t>Solution</a:t>
            </a:r>
            <a:endParaRPr sz="900">
              <a:latin typeface="Liberation Serif"/>
              <a:cs typeface="Liberation Serif"/>
            </a:endParaRPr>
          </a:p>
        </p:txBody>
      </p:sp>
      <p:sp>
        <p:nvSpPr>
          <p:cNvPr id="18" name="object 18"/>
          <p:cNvSpPr txBox="1"/>
          <p:nvPr/>
        </p:nvSpPr>
        <p:spPr>
          <a:xfrm>
            <a:off x="772121" y="820366"/>
            <a:ext cx="6009640" cy="732790"/>
          </a:xfrm>
          <a:prstGeom prst="rect">
            <a:avLst/>
          </a:prstGeom>
        </p:spPr>
        <p:txBody>
          <a:bodyPr wrap="square" lIns="0" tIns="9525" rIns="0" bIns="0" rtlCol="0" vert="horz">
            <a:spAutoFit/>
          </a:bodyPr>
          <a:lstStyle/>
          <a:p>
            <a:pPr algn="just" marL="12700" marR="5080">
              <a:lnSpc>
                <a:spcPct val="101200"/>
              </a:lnSpc>
              <a:spcBef>
                <a:spcPts val="75"/>
              </a:spcBef>
            </a:pPr>
            <a:r>
              <a:rPr dirty="0" sz="900">
                <a:latin typeface="Liberation Serif"/>
                <a:cs typeface="Liberation Serif"/>
              </a:rPr>
              <a:t>Before we move on to Example, recall that </a:t>
            </a:r>
            <a:r>
              <a:rPr dirty="0" sz="900" spc="-5">
                <a:latin typeface="Liberation Serif"/>
                <a:cs typeface="Liberation Serif"/>
              </a:rPr>
              <a:t>earlier, </a:t>
            </a:r>
            <a:r>
              <a:rPr dirty="0" sz="900">
                <a:latin typeface="Liberation Serif"/>
                <a:cs typeface="Liberation Serif"/>
              </a:rPr>
              <a:t>in the section on limit laws, we showed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→0 </a:t>
            </a:r>
            <a:r>
              <a:rPr dirty="0" sz="900" spc="15" i="1">
                <a:latin typeface="Arial"/>
                <a:cs typeface="Arial"/>
              </a:rPr>
              <a:t>cosx </a:t>
            </a:r>
            <a:r>
              <a:rPr dirty="0" sz="1050" spc="-110">
                <a:latin typeface="DejaVu Sans"/>
                <a:cs typeface="DejaVu Sans"/>
              </a:rPr>
              <a:t>= </a:t>
            </a:r>
            <a:r>
              <a:rPr dirty="0" sz="1050" spc="-175">
                <a:latin typeface="DejaVu Sans"/>
                <a:cs typeface="DejaVu Sans"/>
              </a:rPr>
              <a:t>1 </a:t>
            </a:r>
            <a:r>
              <a:rPr dirty="0" sz="1050" spc="-110">
                <a:latin typeface="DejaVu Sans"/>
                <a:cs typeface="DejaVu Sans"/>
              </a:rPr>
              <a:t>= </a:t>
            </a:r>
            <a:r>
              <a:rPr dirty="0" sz="900" spc="-45" i="1">
                <a:latin typeface="Arial"/>
                <a:cs typeface="Arial"/>
              </a:rPr>
              <a:t>cos</a:t>
            </a:r>
            <a:r>
              <a:rPr dirty="0" sz="1050" spc="-45">
                <a:latin typeface="DejaVu Sans"/>
                <a:cs typeface="DejaVu Sans"/>
              </a:rPr>
              <a:t>(0) </a:t>
            </a:r>
            <a:r>
              <a:rPr dirty="0" sz="900">
                <a:latin typeface="Liberation Serif"/>
                <a:cs typeface="Liberation Serif"/>
              </a:rPr>
              <a:t>.  </a:t>
            </a:r>
            <a:r>
              <a:rPr dirty="0" sz="900" spc="-5">
                <a:latin typeface="Liberation Serif"/>
                <a:cs typeface="Liberation Serif"/>
              </a:rPr>
              <a:t>Consequently, </a:t>
            </a:r>
            <a:r>
              <a:rPr dirty="0" sz="900">
                <a:latin typeface="Liberation Serif"/>
                <a:cs typeface="Liberation Serif"/>
              </a:rPr>
              <a:t>we know that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5" i="1">
                <a:latin typeface="Arial"/>
                <a:cs typeface="Arial"/>
              </a:rPr>
              <a:t>cosx </a:t>
            </a:r>
            <a:r>
              <a:rPr dirty="0" sz="900">
                <a:latin typeface="Liberation Serif"/>
                <a:cs typeface="Liberation Serif"/>
              </a:rPr>
              <a:t>is continuous at 0. In Example we see how to combine this result with the composite  function</a:t>
            </a:r>
            <a:r>
              <a:rPr dirty="0" sz="900" spc="-5">
                <a:latin typeface="Liberation Serif"/>
                <a:cs typeface="Liberation Serif"/>
              </a:rPr>
              <a:t> </a:t>
            </a:r>
            <a:r>
              <a:rPr dirty="0" sz="900">
                <a:latin typeface="Liberation Serif"/>
                <a:cs typeface="Liberation Serif"/>
              </a:rPr>
              <a:t>theorem.</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2.5.8</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of </a:t>
            </a:r>
            <a:r>
              <a:rPr dirty="0" sz="1050" spc="15">
                <a:solidFill>
                  <a:srgbClr val="2E4E4E"/>
                </a:solidFill>
                <a:latin typeface="Liberation Sans"/>
                <a:cs typeface="Liberation Sans"/>
              </a:rPr>
              <a:t>a </a:t>
            </a:r>
            <a:r>
              <a:rPr dirty="0" sz="1050" spc="10">
                <a:solidFill>
                  <a:srgbClr val="2E4E4E"/>
                </a:solidFill>
                <a:latin typeface="Liberation Sans"/>
                <a:cs typeface="Liberation Sans"/>
              </a:rPr>
              <a:t>Composite Cosine</a:t>
            </a:r>
            <a:r>
              <a:rPr dirty="0" sz="1050" spc="-50">
                <a:solidFill>
                  <a:srgbClr val="2E4E4E"/>
                </a:solidFill>
                <a:latin typeface="Liberation Sans"/>
                <a:cs typeface="Liberation Sans"/>
              </a:rPr>
              <a:t> </a:t>
            </a:r>
            <a:r>
              <a:rPr dirty="0" sz="1050" spc="10">
                <a:solidFill>
                  <a:srgbClr val="2E4E4E"/>
                </a:solidFill>
                <a:latin typeface="Liberation Sans"/>
                <a:cs typeface="Liberation Sans"/>
              </a:rPr>
              <a:t>Function</a:t>
            </a:r>
            <a:endParaRPr sz="1050">
              <a:latin typeface="Liberation Sans"/>
              <a:cs typeface="Liberation Sans"/>
            </a:endParaRPr>
          </a:p>
        </p:txBody>
      </p:sp>
      <p:sp>
        <p:nvSpPr>
          <p:cNvPr id="19" name="object 19"/>
          <p:cNvSpPr txBox="1"/>
          <p:nvPr/>
        </p:nvSpPr>
        <p:spPr>
          <a:xfrm>
            <a:off x="848360" y="1573226"/>
            <a:ext cx="153289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Evaluate</a:t>
            </a:r>
            <a:r>
              <a:rPr dirty="0" sz="900" spc="-20">
                <a:latin typeface="Liberation Serif"/>
                <a:cs typeface="Liberation Serif"/>
              </a:rPr>
              <a:t> </a:t>
            </a:r>
            <a:r>
              <a:rPr dirty="0" sz="900" spc="60" i="1">
                <a:latin typeface="Arial"/>
                <a:cs typeface="Arial"/>
              </a:rPr>
              <a:t>lim</a:t>
            </a:r>
            <a:r>
              <a:rPr dirty="0" baseline="-12820" sz="975" spc="89" i="1">
                <a:latin typeface="Arial"/>
                <a:cs typeface="Arial"/>
              </a:rPr>
              <a:t>x</a:t>
            </a:r>
            <a:r>
              <a:rPr dirty="0" baseline="-11904" sz="1050" spc="89">
                <a:latin typeface="DejaVu Sans"/>
                <a:cs typeface="DejaVu Sans"/>
              </a:rPr>
              <a:t>→</a:t>
            </a:r>
            <a:r>
              <a:rPr dirty="0" baseline="-12820" sz="975" spc="89" i="1">
                <a:latin typeface="Arial"/>
                <a:cs typeface="Arial"/>
              </a:rPr>
              <a:t>π</a:t>
            </a:r>
            <a:r>
              <a:rPr dirty="0" baseline="-11904" sz="1050" spc="89">
                <a:latin typeface="DejaVu Sans"/>
                <a:cs typeface="DejaVu Sans"/>
              </a:rPr>
              <a:t>/2</a:t>
            </a:r>
            <a:r>
              <a:rPr dirty="0" baseline="-11904" sz="1050" spc="-157">
                <a:latin typeface="DejaVu Sans"/>
                <a:cs typeface="DejaVu Sans"/>
              </a:rPr>
              <a:t> </a:t>
            </a:r>
            <a:r>
              <a:rPr dirty="0" sz="900" i="1">
                <a:latin typeface="Arial"/>
                <a:cs typeface="Arial"/>
              </a:rPr>
              <a:t>cos</a:t>
            </a:r>
            <a:r>
              <a:rPr dirty="0" sz="1050">
                <a:latin typeface="DejaVu Sans"/>
                <a:cs typeface="DejaVu Sans"/>
              </a:rPr>
              <a:t>(</a:t>
            </a:r>
            <a:r>
              <a:rPr dirty="0" sz="900" i="1">
                <a:latin typeface="Arial"/>
                <a:cs typeface="Arial"/>
              </a:rPr>
              <a:t>x</a:t>
            </a:r>
            <a:r>
              <a:rPr dirty="0" sz="900" spc="-75" i="1">
                <a:latin typeface="Arial"/>
                <a:cs typeface="Arial"/>
              </a:rPr>
              <a:t> </a:t>
            </a:r>
            <a:r>
              <a:rPr dirty="0" sz="1050" spc="-110">
                <a:latin typeface="DejaVu Sans"/>
                <a:cs typeface="DejaVu Sans"/>
              </a:rPr>
              <a:t>−</a:t>
            </a:r>
            <a:r>
              <a:rPr dirty="0" sz="1050" spc="-190">
                <a:latin typeface="DejaVu Sans"/>
                <a:cs typeface="DejaVu Sans"/>
              </a:rPr>
              <a:t> </a:t>
            </a:r>
            <a:r>
              <a:rPr dirty="0" baseline="38461" sz="975" spc="-60" i="1">
                <a:latin typeface="Arial"/>
                <a:cs typeface="Arial"/>
              </a:rPr>
              <a:t>π</a:t>
            </a:r>
            <a:r>
              <a:rPr dirty="0" baseline="38461" sz="975" spc="-15" i="1">
                <a:latin typeface="Arial"/>
                <a:cs typeface="Arial"/>
              </a:rPr>
              <a:t> </a:t>
            </a:r>
            <a:r>
              <a:rPr dirty="0" sz="1050" spc="25">
                <a:latin typeface="DejaVu Sans"/>
                <a:cs typeface="DejaVu Sans"/>
              </a:rPr>
              <a:t>)</a:t>
            </a:r>
            <a:r>
              <a:rPr dirty="0" sz="900" spc="25">
                <a:latin typeface="Liberation Serif"/>
                <a:cs typeface="Liberation Serif"/>
              </a:rPr>
              <a:t>.</a:t>
            </a:r>
            <a:endParaRPr sz="900">
              <a:latin typeface="Liberation Serif"/>
              <a:cs typeface="Liberation Serif"/>
            </a:endParaRPr>
          </a:p>
        </p:txBody>
      </p:sp>
      <p:sp>
        <p:nvSpPr>
          <p:cNvPr id="20" name="object 20"/>
          <p:cNvSpPr txBox="1"/>
          <p:nvPr/>
        </p:nvSpPr>
        <p:spPr>
          <a:xfrm>
            <a:off x="2197432" y="1659600"/>
            <a:ext cx="70485" cy="137795"/>
          </a:xfrm>
          <a:prstGeom prst="rect">
            <a:avLst/>
          </a:prstGeom>
        </p:spPr>
        <p:txBody>
          <a:bodyPr wrap="square" lIns="0" tIns="17145" rIns="0" bIns="0" rtlCol="0" vert="horz">
            <a:spAutoFit/>
          </a:bodyPr>
          <a:lstStyle/>
          <a:p>
            <a:pPr marL="12700">
              <a:lnSpc>
                <a:spcPct val="100000"/>
              </a:lnSpc>
              <a:spcBef>
                <a:spcPts val="135"/>
              </a:spcBef>
            </a:pPr>
            <a:r>
              <a:rPr dirty="0" sz="700" spc="-100">
                <a:latin typeface="DejaVu Sans"/>
                <a:cs typeface="DejaVu Sans"/>
              </a:rPr>
              <a:t>2</a:t>
            </a:r>
            <a:endParaRPr sz="700">
              <a:latin typeface="DejaVu Sans"/>
              <a:cs typeface="DejaVu Sans"/>
            </a:endParaRPr>
          </a:p>
        </p:txBody>
      </p:sp>
      <p:sp>
        <p:nvSpPr>
          <p:cNvPr id="21" name="object 21"/>
          <p:cNvSpPr/>
          <p:nvPr/>
        </p:nvSpPr>
        <p:spPr>
          <a:xfrm>
            <a:off x="2201050" y="1670357"/>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2" name="object 22"/>
          <p:cNvSpPr/>
          <p:nvPr/>
        </p:nvSpPr>
        <p:spPr>
          <a:xfrm>
            <a:off x="3325575" y="2070611"/>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3" name="object 23"/>
          <p:cNvSpPr txBox="1"/>
          <p:nvPr/>
        </p:nvSpPr>
        <p:spPr>
          <a:xfrm>
            <a:off x="3327761" y="2050325"/>
            <a:ext cx="1257300" cy="137795"/>
          </a:xfrm>
          <a:prstGeom prst="rect">
            <a:avLst/>
          </a:prstGeom>
        </p:spPr>
        <p:txBody>
          <a:bodyPr wrap="square" lIns="0" tIns="17145" rIns="0" bIns="0" rtlCol="0" vert="horz">
            <a:spAutoFit/>
          </a:bodyPr>
          <a:lstStyle/>
          <a:p>
            <a:pPr marL="12700">
              <a:lnSpc>
                <a:spcPct val="100000"/>
              </a:lnSpc>
              <a:spcBef>
                <a:spcPts val="135"/>
              </a:spcBef>
              <a:tabLst>
                <a:tab pos="1199515" algn="l"/>
              </a:tabLst>
            </a:pPr>
            <a:r>
              <a:rPr dirty="0" sz="700" spc="-100">
                <a:latin typeface="DejaVu Sans"/>
                <a:cs typeface="DejaVu Sans"/>
              </a:rPr>
              <a:t>2</a:t>
            </a:r>
            <a:r>
              <a:rPr dirty="0" sz="700" spc="-100">
                <a:latin typeface="DejaVu Sans"/>
                <a:cs typeface="DejaVu Sans"/>
              </a:rPr>
              <a:t>	</a:t>
            </a:r>
            <a:r>
              <a:rPr dirty="0" sz="700" spc="-100">
                <a:latin typeface="DejaVu Sans"/>
                <a:cs typeface="DejaVu Sans"/>
              </a:rPr>
              <a:t>2</a:t>
            </a:r>
            <a:endParaRPr sz="700">
              <a:latin typeface="DejaVu Sans"/>
              <a:cs typeface="DejaVu Sans"/>
            </a:endParaRPr>
          </a:p>
        </p:txBody>
      </p:sp>
      <p:sp>
        <p:nvSpPr>
          <p:cNvPr id="24" name="object 24"/>
          <p:cNvSpPr/>
          <p:nvPr/>
        </p:nvSpPr>
        <p:spPr>
          <a:xfrm>
            <a:off x="4516810" y="2070611"/>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5" name="object 25"/>
          <p:cNvSpPr txBox="1"/>
          <p:nvPr/>
        </p:nvSpPr>
        <p:spPr>
          <a:xfrm>
            <a:off x="848360" y="1963951"/>
            <a:ext cx="585660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The</a:t>
            </a:r>
            <a:r>
              <a:rPr dirty="0" sz="900" spc="70">
                <a:latin typeface="Liberation Serif"/>
                <a:cs typeface="Liberation Serif"/>
              </a:rPr>
              <a:t> </a:t>
            </a:r>
            <a:r>
              <a:rPr dirty="0" sz="900">
                <a:latin typeface="Liberation Serif"/>
                <a:cs typeface="Liberation Serif"/>
              </a:rPr>
              <a:t>given</a:t>
            </a:r>
            <a:r>
              <a:rPr dirty="0" sz="900" spc="75">
                <a:latin typeface="Liberation Serif"/>
                <a:cs typeface="Liberation Serif"/>
              </a:rPr>
              <a:t> </a:t>
            </a:r>
            <a:r>
              <a:rPr dirty="0" sz="900">
                <a:latin typeface="Liberation Serif"/>
                <a:cs typeface="Liberation Serif"/>
              </a:rPr>
              <a:t>function</a:t>
            </a:r>
            <a:r>
              <a:rPr dirty="0" sz="900" spc="70">
                <a:latin typeface="Liberation Serif"/>
                <a:cs typeface="Liberation Serif"/>
              </a:rPr>
              <a:t> </a:t>
            </a:r>
            <a:r>
              <a:rPr dirty="0" sz="900">
                <a:latin typeface="Liberation Serif"/>
                <a:cs typeface="Liberation Serif"/>
              </a:rPr>
              <a:t>is</a:t>
            </a:r>
            <a:r>
              <a:rPr dirty="0" sz="900" spc="75">
                <a:latin typeface="Liberation Serif"/>
                <a:cs typeface="Liberation Serif"/>
              </a:rPr>
              <a:t> </a:t>
            </a:r>
            <a:r>
              <a:rPr dirty="0" sz="900">
                <a:latin typeface="Liberation Serif"/>
                <a:cs typeface="Liberation Serif"/>
              </a:rPr>
              <a:t>a</a:t>
            </a:r>
            <a:r>
              <a:rPr dirty="0" sz="900" spc="70">
                <a:latin typeface="Liberation Serif"/>
                <a:cs typeface="Liberation Serif"/>
              </a:rPr>
              <a:t> </a:t>
            </a:r>
            <a:r>
              <a:rPr dirty="0" sz="900">
                <a:latin typeface="Liberation Serif"/>
                <a:cs typeface="Liberation Serif"/>
              </a:rPr>
              <a:t>composite</a:t>
            </a:r>
            <a:r>
              <a:rPr dirty="0" sz="900" spc="75">
                <a:latin typeface="Liberation Serif"/>
                <a:cs typeface="Liberation Serif"/>
              </a:rPr>
              <a:t> </a:t>
            </a:r>
            <a:r>
              <a:rPr dirty="0" sz="900">
                <a:latin typeface="Liberation Serif"/>
                <a:cs typeface="Liberation Serif"/>
              </a:rPr>
              <a:t>of</a:t>
            </a:r>
            <a:r>
              <a:rPr dirty="0" sz="900" spc="70">
                <a:latin typeface="Liberation Serif"/>
                <a:cs typeface="Liberation Serif"/>
              </a:rPr>
              <a:t> </a:t>
            </a:r>
            <a:r>
              <a:rPr dirty="0" sz="900" spc="15" i="1">
                <a:latin typeface="Arial"/>
                <a:cs typeface="Arial"/>
              </a:rPr>
              <a:t>cosx</a:t>
            </a:r>
            <a:r>
              <a:rPr dirty="0" sz="900" spc="95" i="1">
                <a:latin typeface="Arial"/>
                <a:cs typeface="Arial"/>
              </a:rPr>
              <a:t> </a:t>
            </a:r>
            <a:r>
              <a:rPr dirty="0" sz="900">
                <a:latin typeface="Liberation Serif"/>
                <a:cs typeface="Liberation Serif"/>
              </a:rPr>
              <a:t>and</a:t>
            </a:r>
            <a:r>
              <a:rPr dirty="0" sz="900" spc="70">
                <a:latin typeface="Liberation Serif"/>
                <a:cs typeface="Liberation Serif"/>
              </a:rPr>
              <a:t> </a:t>
            </a:r>
            <a:r>
              <a:rPr dirty="0" sz="900" spc="114" i="1">
                <a:latin typeface="Arial"/>
                <a:cs typeface="Arial"/>
              </a:rPr>
              <a:t>x</a:t>
            </a:r>
            <a:r>
              <a:rPr dirty="0" sz="900" spc="-75" i="1">
                <a:latin typeface="Arial"/>
                <a:cs typeface="Arial"/>
              </a:rPr>
              <a:t> </a:t>
            </a:r>
            <a:r>
              <a:rPr dirty="0" sz="1050" spc="-110">
                <a:latin typeface="DejaVu Sans"/>
                <a:cs typeface="DejaVu Sans"/>
              </a:rPr>
              <a:t>−</a:t>
            </a:r>
            <a:r>
              <a:rPr dirty="0" sz="1050" spc="-180">
                <a:latin typeface="DejaVu Sans"/>
                <a:cs typeface="DejaVu Sans"/>
              </a:rPr>
              <a:t> </a:t>
            </a:r>
            <a:r>
              <a:rPr dirty="0" baseline="38461" sz="975" spc="-60" i="1">
                <a:latin typeface="Arial"/>
                <a:cs typeface="Arial"/>
              </a:rPr>
              <a:t>π</a:t>
            </a:r>
            <a:r>
              <a:rPr dirty="0" baseline="38461" sz="975" spc="104" i="1">
                <a:latin typeface="Arial"/>
                <a:cs typeface="Arial"/>
              </a:rPr>
              <a:t> </a:t>
            </a:r>
            <a:r>
              <a:rPr dirty="0" sz="900">
                <a:latin typeface="Liberation Serif"/>
                <a:cs typeface="Liberation Serif"/>
              </a:rPr>
              <a:t>.</a:t>
            </a:r>
            <a:r>
              <a:rPr dirty="0" sz="900" spc="70">
                <a:latin typeface="Liberation Serif"/>
                <a:cs typeface="Liberation Serif"/>
              </a:rPr>
              <a:t> </a:t>
            </a:r>
            <a:r>
              <a:rPr dirty="0" sz="900">
                <a:latin typeface="Liberation Serif"/>
                <a:cs typeface="Liberation Serif"/>
              </a:rPr>
              <a:t>Since</a:t>
            </a:r>
            <a:r>
              <a:rPr dirty="0" sz="900" spc="70">
                <a:latin typeface="Liberation Serif"/>
                <a:cs typeface="Liberation Serif"/>
              </a:rPr>
              <a:t> </a:t>
            </a:r>
            <a:r>
              <a:rPr dirty="0" sz="900" spc="60" i="1">
                <a:latin typeface="Arial"/>
                <a:cs typeface="Arial"/>
              </a:rPr>
              <a:t>lim</a:t>
            </a:r>
            <a:r>
              <a:rPr dirty="0" baseline="-12820" sz="975" spc="89" i="1">
                <a:latin typeface="Arial"/>
                <a:cs typeface="Arial"/>
              </a:rPr>
              <a:t>x</a:t>
            </a:r>
            <a:r>
              <a:rPr dirty="0" baseline="-11904" sz="1050" spc="89">
                <a:latin typeface="DejaVu Sans"/>
                <a:cs typeface="DejaVu Sans"/>
              </a:rPr>
              <a:t>→</a:t>
            </a:r>
            <a:r>
              <a:rPr dirty="0" baseline="-12820" sz="975" spc="89" i="1">
                <a:latin typeface="Arial"/>
                <a:cs typeface="Arial"/>
              </a:rPr>
              <a:t>π</a:t>
            </a:r>
            <a:r>
              <a:rPr dirty="0" baseline="-11904" sz="1050" spc="89">
                <a:latin typeface="DejaVu Sans"/>
                <a:cs typeface="DejaVu Sans"/>
              </a:rPr>
              <a:t>/2</a:t>
            </a:r>
            <a:r>
              <a:rPr dirty="0" baseline="-11904" sz="1050" spc="-150">
                <a:latin typeface="DejaVu Sans"/>
                <a:cs typeface="DejaVu Sans"/>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185">
                <a:latin typeface="DejaVu Sans"/>
                <a:cs typeface="DejaVu Sans"/>
              </a:rPr>
              <a:t> </a:t>
            </a:r>
            <a:r>
              <a:rPr dirty="0" baseline="38461" sz="975" spc="-60" i="1">
                <a:latin typeface="Arial"/>
                <a:cs typeface="Arial"/>
              </a:rPr>
              <a:t>π</a:t>
            </a:r>
            <a:r>
              <a:rPr dirty="0" baseline="38461" sz="975" spc="-7" i="1">
                <a:latin typeface="Arial"/>
                <a:cs typeface="Arial"/>
              </a:rPr>
              <a:t> </a:t>
            </a:r>
            <a:r>
              <a:rPr dirty="0" sz="1050" spc="-2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0</a:t>
            </a:r>
            <a:r>
              <a:rPr dirty="0" sz="1050" spc="-90">
                <a:latin typeface="DejaVu Sans"/>
                <a:cs typeface="DejaVu Sans"/>
              </a:rPr>
              <a:t> </a:t>
            </a:r>
            <a:r>
              <a:rPr dirty="0" sz="900">
                <a:latin typeface="Liberation Serif"/>
                <a:cs typeface="Liberation Serif"/>
              </a:rPr>
              <a:t>and</a:t>
            </a:r>
            <a:r>
              <a:rPr dirty="0" sz="900" spc="70">
                <a:latin typeface="Liberation Serif"/>
                <a:cs typeface="Liberation Serif"/>
              </a:rPr>
              <a:t> </a:t>
            </a:r>
            <a:r>
              <a:rPr dirty="0" sz="900" spc="15" i="1">
                <a:latin typeface="Arial"/>
                <a:cs typeface="Arial"/>
              </a:rPr>
              <a:t>cosx</a:t>
            </a:r>
            <a:r>
              <a:rPr dirty="0" sz="900" spc="95" i="1">
                <a:latin typeface="Arial"/>
                <a:cs typeface="Arial"/>
              </a:rPr>
              <a:t> </a:t>
            </a:r>
            <a:r>
              <a:rPr dirty="0" sz="900">
                <a:latin typeface="Liberation Serif"/>
                <a:cs typeface="Liberation Serif"/>
              </a:rPr>
              <a:t>is</a:t>
            </a:r>
            <a:r>
              <a:rPr dirty="0" sz="900" spc="75">
                <a:latin typeface="Liberation Serif"/>
                <a:cs typeface="Liberation Serif"/>
              </a:rPr>
              <a:t> </a:t>
            </a:r>
            <a:r>
              <a:rPr dirty="0" sz="900">
                <a:latin typeface="Liberation Serif"/>
                <a:cs typeface="Liberation Serif"/>
              </a:rPr>
              <a:t>continuous</a:t>
            </a:r>
            <a:r>
              <a:rPr dirty="0" sz="900" spc="70">
                <a:latin typeface="Liberation Serif"/>
                <a:cs typeface="Liberation Serif"/>
              </a:rPr>
              <a:t> </a:t>
            </a:r>
            <a:r>
              <a:rPr dirty="0" sz="900">
                <a:latin typeface="Liberation Serif"/>
                <a:cs typeface="Liberation Serif"/>
              </a:rPr>
              <a:t>at</a:t>
            </a:r>
            <a:r>
              <a:rPr dirty="0" sz="900" spc="75">
                <a:latin typeface="Liberation Serif"/>
                <a:cs typeface="Liberation Serif"/>
              </a:rPr>
              <a:t> </a:t>
            </a:r>
            <a:r>
              <a:rPr dirty="0" sz="900">
                <a:latin typeface="Liberation Serif"/>
                <a:cs typeface="Liberation Serif"/>
              </a:rPr>
              <a:t>0,</a:t>
            </a:r>
            <a:r>
              <a:rPr dirty="0" sz="900" spc="70">
                <a:latin typeface="Liberation Serif"/>
                <a:cs typeface="Liberation Serif"/>
              </a:rPr>
              <a:t> </a:t>
            </a:r>
            <a:r>
              <a:rPr dirty="0" sz="900">
                <a:latin typeface="Liberation Serif"/>
                <a:cs typeface="Liberation Serif"/>
              </a:rPr>
              <a:t>we</a:t>
            </a:r>
            <a:r>
              <a:rPr dirty="0" sz="900" spc="75">
                <a:latin typeface="Liberation Serif"/>
                <a:cs typeface="Liberation Serif"/>
              </a:rPr>
              <a:t> </a:t>
            </a:r>
            <a:r>
              <a:rPr dirty="0" sz="900">
                <a:latin typeface="Liberation Serif"/>
                <a:cs typeface="Liberation Serif"/>
              </a:rPr>
              <a:t>may</a:t>
            </a:r>
            <a:endParaRPr sz="900">
              <a:latin typeface="Liberation Serif"/>
              <a:cs typeface="Liberation Serif"/>
            </a:endParaRPr>
          </a:p>
        </p:txBody>
      </p:sp>
      <p:sp>
        <p:nvSpPr>
          <p:cNvPr id="26" name="object 26"/>
          <p:cNvSpPr/>
          <p:nvPr/>
        </p:nvSpPr>
        <p:spPr>
          <a:xfrm>
            <a:off x="3106388" y="2423217"/>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7" name="object 27"/>
          <p:cNvSpPr/>
          <p:nvPr/>
        </p:nvSpPr>
        <p:spPr>
          <a:xfrm>
            <a:off x="4345272" y="2423217"/>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8" name="object 28"/>
          <p:cNvSpPr txBox="1"/>
          <p:nvPr/>
        </p:nvSpPr>
        <p:spPr>
          <a:xfrm>
            <a:off x="772121" y="2130606"/>
            <a:ext cx="6012180" cy="6517005"/>
          </a:xfrm>
          <a:prstGeom prst="rect">
            <a:avLst/>
          </a:prstGeom>
        </p:spPr>
        <p:txBody>
          <a:bodyPr wrap="square" lIns="0" tIns="34925" rIns="0" bIns="0" rtlCol="0" vert="horz">
            <a:spAutoFit/>
          </a:bodyPr>
          <a:lstStyle/>
          <a:p>
            <a:pPr marL="88900">
              <a:lnSpc>
                <a:spcPct val="100000"/>
              </a:lnSpc>
              <a:spcBef>
                <a:spcPts val="275"/>
              </a:spcBef>
            </a:pPr>
            <a:r>
              <a:rPr dirty="0" sz="900">
                <a:latin typeface="Liberation Serif"/>
                <a:cs typeface="Liberation Serif"/>
              </a:rPr>
              <a:t>apply the composite function theorem.</a:t>
            </a:r>
            <a:r>
              <a:rPr dirty="0" sz="900" spc="-5">
                <a:latin typeface="Liberation Serif"/>
                <a:cs typeface="Liberation Serif"/>
              </a:rPr>
              <a:t> </a:t>
            </a:r>
            <a:r>
              <a:rPr dirty="0" sz="900">
                <a:latin typeface="Liberation Serif"/>
                <a:cs typeface="Liberation Serif"/>
              </a:rPr>
              <a:t>Thus,</a:t>
            </a:r>
            <a:endParaRPr sz="900">
              <a:latin typeface="Liberation Serif"/>
              <a:cs typeface="Liberation Serif"/>
            </a:endParaRPr>
          </a:p>
          <a:p>
            <a:pPr algn="ctr" marR="85725">
              <a:lnSpc>
                <a:spcPts val="994"/>
              </a:lnSpc>
              <a:spcBef>
                <a:spcPts val="200"/>
              </a:spcBef>
            </a:pPr>
            <a:r>
              <a:rPr dirty="0" sz="900" spc="60" i="1">
                <a:latin typeface="Arial"/>
                <a:cs typeface="Arial"/>
              </a:rPr>
              <a:t>lim</a:t>
            </a:r>
            <a:r>
              <a:rPr dirty="0" baseline="-21367" sz="975" spc="89" i="1">
                <a:latin typeface="Arial"/>
                <a:cs typeface="Arial"/>
              </a:rPr>
              <a:t>x</a:t>
            </a:r>
            <a:r>
              <a:rPr dirty="0" baseline="-19841" sz="1050" spc="89">
                <a:latin typeface="DejaVu Sans"/>
                <a:cs typeface="DejaVu Sans"/>
              </a:rPr>
              <a:t>→</a:t>
            </a:r>
            <a:r>
              <a:rPr dirty="0" baseline="-21367" sz="975" spc="89" i="1">
                <a:latin typeface="Arial"/>
                <a:cs typeface="Arial"/>
              </a:rPr>
              <a:t>π</a:t>
            </a:r>
            <a:r>
              <a:rPr dirty="0" baseline="-19841" sz="1050" spc="89">
                <a:latin typeface="DejaVu Sans"/>
                <a:cs typeface="DejaVu Sans"/>
              </a:rPr>
              <a:t>/2</a:t>
            </a:r>
            <a:r>
              <a:rPr dirty="0" baseline="-19841" sz="1050" spc="-150">
                <a:latin typeface="DejaVu Sans"/>
                <a:cs typeface="DejaVu Sans"/>
              </a:rPr>
              <a:t> </a:t>
            </a:r>
            <a:r>
              <a:rPr dirty="0" sz="900" i="1">
                <a:latin typeface="Arial"/>
                <a:cs typeface="Arial"/>
              </a:rPr>
              <a:t>cos</a:t>
            </a:r>
            <a:r>
              <a:rPr dirty="0" sz="1050">
                <a:latin typeface="DejaVu Sans"/>
                <a:cs typeface="DejaVu Sans"/>
              </a:rPr>
              <a:t>(</a:t>
            </a:r>
            <a:r>
              <a:rPr dirty="0" sz="900" i="1">
                <a:latin typeface="Arial"/>
                <a:cs typeface="Arial"/>
              </a:rPr>
              <a:t>x</a:t>
            </a:r>
            <a:r>
              <a:rPr dirty="0" sz="900" spc="-70" i="1">
                <a:latin typeface="Arial"/>
                <a:cs typeface="Arial"/>
              </a:rPr>
              <a:t> </a:t>
            </a:r>
            <a:r>
              <a:rPr dirty="0" sz="1050" spc="-110">
                <a:latin typeface="DejaVu Sans"/>
                <a:cs typeface="DejaVu Sans"/>
              </a:rPr>
              <a:t>−</a:t>
            </a:r>
            <a:r>
              <a:rPr dirty="0" sz="1050" spc="-180">
                <a:latin typeface="DejaVu Sans"/>
                <a:cs typeface="DejaVu Sans"/>
              </a:rPr>
              <a:t> </a:t>
            </a:r>
            <a:r>
              <a:rPr dirty="0" baseline="34188" sz="975" spc="-60" i="1">
                <a:latin typeface="Arial"/>
                <a:cs typeface="Arial"/>
              </a:rPr>
              <a:t>π</a:t>
            </a:r>
            <a:r>
              <a:rPr dirty="0" baseline="34188" sz="975" spc="-7" i="1">
                <a:latin typeface="Arial"/>
                <a:cs typeface="Arial"/>
              </a:rPr>
              <a:t> </a:t>
            </a:r>
            <a:r>
              <a:rPr dirty="0" sz="1050" spc="-2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30" i="1">
                <a:latin typeface="Arial"/>
                <a:cs typeface="Arial"/>
              </a:rPr>
              <a:t>cos</a:t>
            </a:r>
            <a:r>
              <a:rPr dirty="0" sz="1050" spc="30">
                <a:latin typeface="DejaVu Sans"/>
                <a:cs typeface="DejaVu Sans"/>
              </a:rPr>
              <a:t>(</a:t>
            </a:r>
            <a:r>
              <a:rPr dirty="0" sz="900" spc="30" i="1">
                <a:latin typeface="Arial"/>
                <a:cs typeface="Arial"/>
              </a:rPr>
              <a:t>lim</a:t>
            </a:r>
            <a:r>
              <a:rPr dirty="0" baseline="-21367" sz="975" spc="44" i="1">
                <a:latin typeface="Arial"/>
                <a:cs typeface="Arial"/>
              </a:rPr>
              <a:t>x</a:t>
            </a:r>
            <a:r>
              <a:rPr dirty="0" baseline="-19841" sz="1050" spc="44">
                <a:latin typeface="DejaVu Sans"/>
                <a:cs typeface="DejaVu Sans"/>
              </a:rPr>
              <a:t>→</a:t>
            </a:r>
            <a:r>
              <a:rPr dirty="0" baseline="-21367" sz="975" spc="44" i="1">
                <a:latin typeface="Arial"/>
                <a:cs typeface="Arial"/>
              </a:rPr>
              <a:t>π</a:t>
            </a:r>
            <a:r>
              <a:rPr dirty="0" baseline="-19841" sz="1050" spc="44">
                <a:latin typeface="DejaVu Sans"/>
                <a:cs typeface="DejaVu Sans"/>
              </a:rPr>
              <a:t>/2</a:t>
            </a:r>
            <a:r>
              <a:rPr dirty="0" baseline="-19841" sz="1050" spc="-150">
                <a:latin typeface="DejaVu Sans"/>
                <a:cs typeface="DejaVu Sans"/>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180">
                <a:latin typeface="DejaVu Sans"/>
                <a:cs typeface="DejaVu Sans"/>
              </a:rPr>
              <a:t> </a:t>
            </a:r>
            <a:r>
              <a:rPr dirty="0" baseline="34188" sz="975" spc="-60" i="1">
                <a:latin typeface="Arial"/>
                <a:cs typeface="Arial"/>
              </a:rPr>
              <a:t>π</a:t>
            </a:r>
            <a:r>
              <a:rPr dirty="0" baseline="34188" sz="975" spc="-7" i="1">
                <a:latin typeface="Arial"/>
                <a:cs typeface="Arial"/>
              </a:rPr>
              <a:t> </a:t>
            </a:r>
            <a:r>
              <a:rPr dirty="0" sz="1050" spc="-35">
                <a:latin typeface="DejaVu Sans"/>
                <a:cs typeface="DejaVu Sans"/>
              </a:rPr>
              <a:t>))</a:t>
            </a:r>
            <a:r>
              <a:rPr dirty="0" sz="1050" spc="-120">
                <a:latin typeface="DejaVu Sans"/>
                <a:cs typeface="DejaVu Sans"/>
              </a:rPr>
              <a:t> </a:t>
            </a:r>
            <a:r>
              <a:rPr dirty="0" sz="1050" spc="-110">
                <a:latin typeface="DejaVu Sans"/>
                <a:cs typeface="DejaVu Sans"/>
              </a:rPr>
              <a:t>=</a:t>
            </a:r>
            <a:r>
              <a:rPr dirty="0" sz="1050" spc="-125">
                <a:latin typeface="DejaVu Sans"/>
                <a:cs typeface="DejaVu Sans"/>
              </a:rPr>
              <a:t> </a:t>
            </a:r>
            <a:r>
              <a:rPr dirty="0" sz="900" spc="-45" i="1">
                <a:latin typeface="Arial"/>
                <a:cs typeface="Arial"/>
              </a:rPr>
              <a:t>cos</a:t>
            </a:r>
            <a:r>
              <a:rPr dirty="0" sz="1050" spc="-45">
                <a:latin typeface="DejaVu Sans"/>
                <a:cs typeface="DejaVu Sans"/>
              </a:rPr>
              <a:t>(0)</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5">
                <a:latin typeface="DejaVu Sans"/>
                <a:cs typeface="DejaVu Sans"/>
              </a:rPr>
              <a:t>1.</a:t>
            </a:r>
            <a:endParaRPr sz="1050">
              <a:latin typeface="DejaVu Sans"/>
              <a:cs typeface="DejaVu Sans"/>
            </a:endParaRPr>
          </a:p>
          <a:p>
            <a:pPr algn="ctr" marR="26670">
              <a:lnSpc>
                <a:spcPts val="575"/>
              </a:lnSpc>
              <a:tabLst>
                <a:tab pos="1238250" algn="l"/>
              </a:tabLst>
            </a:pPr>
            <a:r>
              <a:rPr dirty="0" sz="700" spc="-100">
                <a:latin typeface="DejaVu Sans"/>
                <a:cs typeface="DejaVu Sans"/>
              </a:rPr>
              <a:t>2	2</a:t>
            </a:r>
            <a:endParaRPr sz="700">
              <a:latin typeface="DejaVu Sans"/>
              <a:cs typeface="DejaVu Sans"/>
            </a:endParaRPr>
          </a:p>
          <a:p>
            <a:pPr>
              <a:lnSpc>
                <a:spcPct val="100000"/>
              </a:lnSpc>
            </a:pPr>
            <a:endParaRPr sz="550">
              <a:latin typeface="Times New Roman"/>
              <a:cs typeface="Times New Roman"/>
            </a:endParaRPr>
          </a:p>
          <a:p>
            <a:pPr marL="88900">
              <a:lnSpc>
                <a:spcPct val="100000"/>
              </a:lnSpc>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30">
                <a:solidFill>
                  <a:srgbClr val="2E4E4E"/>
                </a:solidFill>
                <a:latin typeface="DejaVu Sans"/>
                <a:cs typeface="DejaVu Sans"/>
              </a:rPr>
              <a:t>2.5.4</a:t>
            </a:r>
            <a:r>
              <a:rPr dirty="0" sz="1050" spc="-130">
                <a:solidFill>
                  <a:srgbClr val="2E4E4E"/>
                </a:solidFill>
                <a:latin typeface="Liberation Sans"/>
                <a:cs typeface="Liberation Sans"/>
              </a:rPr>
              <a:t>:</a:t>
            </a:r>
            <a:endParaRPr sz="1050">
              <a:latin typeface="Liberation Sans"/>
              <a:cs typeface="Liberation Sans"/>
            </a:endParaRPr>
          </a:p>
          <a:p>
            <a:pPr marL="88900">
              <a:lnSpc>
                <a:spcPct val="100000"/>
              </a:lnSpc>
              <a:spcBef>
                <a:spcPts val="275"/>
              </a:spcBef>
            </a:pPr>
            <a:r>
              <a:rPr dirty="0" sz="900">
                <a:latin typeface="Liberation Serif"/>
                <a:cs typeface="Liberation Serif"/>
              </a:rPr>
              <a:t>Evaluate</a:t>
            </a:r>
            <a:r>
              <a:rPr dirty="0" sz="900" spc="-10">
                <a:latin typeface="Liberation Serif"/>
                <a:cs typeface="Liberation Serif"/>
              </a:rPr>
              <a:t> </a:t>
            </a:r>
            <a:r>
              <a:rPr dirty="0" sz="900" spc="80" i="1">
                <a:latin typeface="Arial"/>
                <a:cs typeface="Arial"/>
              </a:rPr>
              <a:t>lim</a:t>
            </a:r>
            <a:r>
              <a:rPr dirty="0" baseline="-12820" sz="975" spc="120" i="1">
                <a:latin typeface="Arial"/>
                <a:cs typeface="Arial"/>
              </a:rPr>
              <a:t>x</a:t>
            </a:r>
            <a:r>
              <a:rPr dirty="0" baseline="-11904" sz="1050" spc="120">
                <a:latin typeface="DejaVu Sans"/>
                <a:cs typeface="DejaVu Sans"/>
              </a:rPr>
              <a:t>→</a:t>
            </a:r>
            <a:r>
              <a:rPr dirty="0" baseline="-12820" sz="975" spc="120" i="1">
                <a:latin typeface="Arial"/>
                <a:cs typeface="Arial"/>
              </a:rPr>
              <a:t>π</a:t>
            </a:r>
            <a:r>
              <a:rPr dirty="0" baseline="-12820" sz="975" spc="-89" i="1">
                <a:latin typeface="Arial"/>
                <a:cs typeface="Arial"/>
              </a:rPr>
              <a:t> </a:t>
            </a:r>
            <a:r>
              <a:rPr dirty="0" sz="900" spc="65" i="1">
                <a:latin typeface="Arial"/>
                <a:cs typeface="Arial"/>
              </a:rPr>
              <a:t>sin</a:t>
            </a:r>
            <a:r>
              <a:rPr dirty="0" sz="1050" spc="65">
                <a:latin typeface="DejaVu Sans"/>
                <a:cs typeface="DejaVu Sans"/>
              </a:rPr>
              <a:t>(</a:t>
            </a:r>
            <a:r>
              <a:rPr dirty="0" sz="900" spc="6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15" i="1">
                <a:latin typeface="Arial"/>
                <a:cs typeface="Arial"/>
              </a:rPr>
              <a:t>π</a:t>
            </a:r>
            <a:r>
              <a:rPr dirty="0" sz="1050" spc="-15">
                <a:latin typeface="DejaVu Sans"/>
                <a:cs typeface="DejaVu Sans"/>
              </a:rPr>
              <a:t>)</a:t>
            </a:r>
            <a:r>
              <a:rPr dirty="0" sz="1050" spc="-240">
                <a:latin typeface="DejaVu Sans"/>
                <a:cs typeface="DejaVu Sans"/>
              </a:rPr>
              <a:t> </a:t>
            </a:r>
            <a:r>
              <a:rPr dirty="0" sz="900">
                <a:latin typeface="Liberation Serif"/>
                <a:cs typeface="Liberation Serif"/>
              </a:rPr>
              <a:t>.</a:t>
            </a:r>
            <a:endParaRPr sz="900">
              <a:latin typeface="Liberation Serif"/>
              <a:cs typeface="Liberation Serif"/>
            </a:endParaRPr>
          </a:p>
          <a:p>
            <a:pPr marL="88900">
              <a:lnSpc>
                <a:spcPct val="100000"/>
              </a:lnSpc>
              <a:spcBef>
                <a:spcPts val="920"/>
              </a:spcBef>
            </a:pPr>
            <a:r>
              <a:rPr dirty="0" sz="900" b="1">
                <a:latin typeface="Liberation Serif"/>
                <a:cs typeface="Liberation Serif"/>
              </a:rPr>
              <a:t>Hint</a:t>
            </a:r>
            <a:endParaRPr sz="900">
              <a:latin typeface="Liberation Serif"/>
              <a:cs typeface="Liberation Serif"/>
            </a:endParaRPr>
          </a:p>
          <a:p>
            <a:pPr marL="248920">
              <a:lnSpc>
                <a:spcPct val="100000"/>
              </a:lnSpc>
              <a:spcBef>
                <a:spcPts val="195"/>
              </a:spcBef>
            </a:pP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4">
                <a:latin typeface="DejaVu Sans"/>
                <a:cs typeface="DejaVu Sans"/>
              </a:rPr>
              <a:t> </a:t>
            </a:r>
            <a:r>
              <a:rPr dirty="0" sz="1050" spc="-110">
                <a:latin typeface="DejaVu Sans"/>
                <a:cs typeface="DejaVu Sans"/>
              </a:rPr>
              <a:t>= </a:t>
            </a:r>
            <a:r>
              <a:rPr dirty="0" sz="900" spc="95" i="1">
                <a:latin typeface="Arial"/>
                <a:cs typeface="Arial"/>
              </a:rPr>
              <a:t>sinx </a:t>
            </a:r>
            <a:r>
              <a:rPr dirty="0" sz="900">
                <a:latin typeface="Liberation Serif"/>
                <a:cs typeface="Liberation Serif"/>
              </a:rPr>
              <a:t>is continuous at 0. Use Example as a guide.</a:t>
            </a:r>
            <a:endParaRPr sz="900">
              <a:latin typeface="Liberation Serif"/>
              <a:cs typeface="Liberation Serif"/>
            </a:endParaRPr>
          </a:p>
          <a:p>
            <a:pPr>
              <a:lnSpc>
                <a:spcPct val="100000"/>
              </a:lnSpc>
              <a:spcBef>
                <a:spcPts val="50"/>
              </a:spcBef>
            </a:pPr>
            <a:endParaRPr sz="750">
              <a:latin typeface="Times New Roman"/>
              <a:cs typeface="Times New Roman"/>
            </a:endParaRPr>
          </a:p>
          <a:p>
            <a:pPr marL="88900">
              <a:lnSpc>
                <a:spcPct val="100000"/>
              </a:lnSpc>
            </a:pPr>
            <a:r>
              <a:rPr dirty="0" sz="900" b="1">
                <a:latin typeface="Liberation Serif"/>
                <a:cs typeface="Liberation Serif"/>
              </a:rPr>
              <a:t>Answer</a:t>
            </a:r>
            <a:endParaRPr sz="900">
              <a:latin typeface="Liberation Serif"/>
              <a:cs typeface="Liberation Serif"/>
            </a:endParaRPr>
          </a:p>
          <a:p>
            <a:pPr algn="ctr" marR="5448935">
              <a:lnSpc>
                <a:spcPct val="100000"/>
              </a:lnSpc>
              <a:spcBef>
                <a:spcPts val="350"/>
              </a:spcBef>
            </a:pPr>
            <a:r>
              <a:rPr dirty="0" sz="900">
                <a:latin typeface="Liberation Serif"/>
                <a:cs typeface="Liberation Serif"/>
              </a:rPr>
              <a:t>0</a:t>
            </a:r>
            <a:endParaRPr sz="900">
              <a:latin typeface="Liberation Serif"/>
              <a:cs typeface="Liberation Serif"/>
            </a:endParaRPr>
          </a:p>
          <a:p>
            <a:pPr>
              <a:lnSpc>
                <a:spcPct val="100000"/>
              </a:lnSpc>
              <a:spcBef>
                <a:spcPts val="55"/>
              </a:spcBef>
            </a:pPr>
            <a:endParaRPr sz="1100">
              <a:latin typeface="Times New Roman"/>
              <a:cs typeface="Times New Roman"/>
            </a:endParaRPr>
          </a:p>
          <a:p>
            <a:pPr algn="just" marL="12700">
              <a:lnSpc>
                <a:spcPct val="100000"/>
              </a:lnSpc>
            </a:pPr>
            <a:r>
              <a:rPr dirty="0" sz="900">
                <a:latin typeface="Liberation Serif"/>
                <a:cs typeface="Liberation Serif"/>
              </a:rPr>
              <a:t>The proof of the next theorem uses the composite function theorem as well as the continuity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95" i="1">
                <a:latin typeface="Arial"/>
                <a:cs typeface="Arial"/>
              </a:rPr>
              <a:t>sinx </a:t>
            </a:r>
            <a:r>
              <a:rPr dirty="0" sz="900">
                <a:latin typeface="Liberation Serif"/>
                <a:cs typeface="Liberation Serif"/>
              </a:rPr>
              <a:t>and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1050" spc="-110">
                <a:latin typeface="DejaVu Sans"/>
                <a:cs typeface="DejaVu Sans"/>
              </a:rPr>
              <a:t>=</a:t>
            </a:r>
            <a:r>
              <a:rPr dirty="0" sz="1050" spc="100">
                <a:latin typeface="DejaVu Sans"/>
                <a:cs typeface="DejaVu Sans"/>
              </a:rPr>
              <a:t> </a:t>
            </a:r>
            <a:r>
              <a:rPr dirty="0" sz="900" spc="15" i="1">
                <a:latin typeface="Arial"/>
                <a:cs typeface="Arial"/>
              </a:rPr>
              <a:t>cosx</a:t>
            </a:r>
            <a:endParaRPr sz="900">
              <a:latin typeface="Arial"/>
              <a:cs typeface="Arial"/>
            </a:endParaRPr>
          </a:p>
          <a:p>
            <a:pPr algn="just" marL="12700">
              <a:lnSpc>
                <a:spcPct val="100000"/>
              </a:lnSpc>
              <a:spcBef>
                <a:spcPts val="90"/>
              </a:spcBef>
            </a:pPr>
            <a:r>
              <a:rPr dirty="0" sz="900">
                <a:latin typeface="Liberation Serif"/>
                <a:cs typeface="Liberation Serif"/>
              </a:rPr>
              <a:t>at the point 0 to show that trigonometric functions are continuous over their entire</a:t>
            </a:r>
            <a:r>
              <a:rPr dirty="0" sz="900" spc="-20">
                <a:latin typeface="Liberation Serif"/>
                <a:cs typeface="Liberation Serif"/>
              </a:rPr>
              <a:t> </a:t>
            </a:r>
            <a:r>
              <a:rPr dirty="0" sz="900">
                <a:latin typeface="Liberation Serif"/>
                <a:cs typeface="Liberation Serif"/>
              </a:rPr>
              <a:t>domains.</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Continuity </a:t>
            </a:r>
            <a:r>
              <a:rPr dirty="0" sz="1050" spc="10">
                <a:solidFill>
                  <a:srgbClr val="2E4E4E"/>
                </a:solidFill>
                <a:latin typeface="Liberation Sans"/>
                <a:cs typeface="Liberation Sans"/>
              </a:rPr>
              <a:t>of </a:t>
            </a:r>
            <a:r>
              <a:rPr dirty="0" sz="1050" spc="5">
                <a:solidFill>
                  <a:srgbClr val="2E4E4E"/>
                </a:solidFill>
                <a:latin typeface="Liberation Sans"/>
                <a:cs typeface="Liberation Sans"/>
              </a:rPr>
              <a:t>Trigonometric</a:t>
            </a:r>
            <a:r>
              <a:rPr dirty="0" sz="1050" spc="-5">
                <a:solidFill>
                  <a:srgbClr val="2E4E4E"/>
                </a:solidFill>
                <a:latin typeface="Liberation Sans"/>
                <a:cs typeface="Liberation Sans"/>
              </a:rPr>
              <a:t> </a:t>
            </a:r>
            <a:r>
              <a:rPr dirty="0" sz="1050" spc="10">
                <a:solidFill>
                  <a:srgbClr val="2E4E4E"/>
                </a:solidFill>
                <a:latin typeface="Liberation Sans"/>
                <a:cs typeface="Liberation Sans"/>
              </a:rPr>
              <a:t>Functions</a:t>
            </a:r>
            <a:endParaRPr sz="1050">
              <a:latin typeface="Liberation Sans"/>
              <a:cs typeface="Liberation Sans"/>
            </a:endParaRPr>
          </a:p>
          <a:p>
            <a:pPr marL="88900">
              <a:lnSpc>
                <a:spcPct val="100000"/>
              </a:lnSpc>
              <a:spcBef>
                <a:spcPts val="465"/>
              </a:spcBef>
            </a:pPr>
            <a:r>
              <a:rPr dirty="0" sz="900" spc="-5">
                <a:latin typeface="Liberation Serif"/>
                <a:cs typeface="Liberation Serif"/>
              </a:rPr>
              <a:t>Trigonometric </a:t>
            </a:r>
            <a:r>
              <a:rPr dirty="0" sz="900">
                <a:latin typeface="Liberation Serif"/>
                <a:cs typeface="Liberation Serif"/>
              </a:rPr>
              <a:t>functions are continuous over their entire domains.</a:t>
            </a:r>
            <a:endParaRPr sz="900">
              <a:latin typeface="Liberation Serif"/>
              <a:cs typeface="Liberation Serif"/>
            </a:endParaRPr>
          </a:p>
          <a:p>
            <a:pPr>
              <a:lnSpc>
                <a:spcPct val="100000"/>
              </a:lnSpc>
              <a:spcBef>
                <a:spcPts val="45"/>
              </a:spcBef>
            </a:pPr>
            <a:endParaRPr sz="850">
              <a:latin typeface="Times New Roman"/>
              <a:cs typeface="Times New Roman"/>
            </a:endParaRPr>
          </a:p>
          <a:p>
            <a:pPr marL="88900">
              <a:lnSpc>
                <a:spcPct val="100000"/>
              </a:lnSpc>
            </a:pPr>
            <a:r>
              <a:rPr dirty="0" sz="1050" spc="10">
                <a:solidFill>
                  <a:srgbClr val="2E4E4E"/>
                </a:solidFill>
                <a:latin typeface="Liberation Sans"/>
                <a:cs typeface="Liberation Sans"/>
              </a:rPr>
              <a:t>Proof</a:t>
            </a:r>
            <a:endParaRPr sz="1050">
              <a:latin typeface="Liberation Sans"/>
              <a:cs typeface="Liberation Sans"/>
            </a:endParaRPr>
          </a:p>
          <a:p>
            <a:pPr marL="88900">
              <a:lnSpc>
                <a:spcPct val="100000"/>
              </a:lnSpc>
              <a:spcBef>
                <a:spcPts val="465"/>
              </a:spcBef>
            </a:pPr>
            <a:r>
              <a:rPr dirty="0" baseline="6172" sz="1350" spc="-60">
                <a:latin typeface="Liberation Serif"/>
                <a:cs typeface="Liberation Serif"/>
              </a:rPr>
              <a:t>We </a:t>
            </a:r>
            <a:r>
              <a:rPr dirty="0" baseline="6172" sz="1350">
                <a:latin typeface="Liberation Serif"/>
                <a:cs typeface="Liberation Serif"/>
              </a:rPr>
              <a:t>begin by demonstrating that </a:t>
            </a:r>
            <a:r>
              <a:rPr dirty="0" baseline="6172" sz="1350" spc="22" i="1">
                <a:latin typeface="Arial"/>
                <a:cs typeface="Arial"/>
              </a:rPr>
              <a:t>cosx </a:t>
            </a:r>
            <a:r>
              <a:rPr dirty="0" baseline="6172" sz="1350">
                <a:latin typeface="Liberation Serif"/>
                <a:cs typeface="Liberation Serif"/>
              </a:rPr>
              <a:t>is continuous at every real </a:t>
            </a:r>
            <a:r>
              <a:rPr dirty="0" baseline="6172" sz="1350" spc="-15">
                <a:latin typeface="Liberation Serif"/>
                <a:cs typeface="Liberation Serif"/>
              </a:rPr>
              <a:t>number. </a:t>
            </a:r>
            <a:r>
              <a:rPr dirty="0" baseline="6172" sz="1350" spc="-52">
                <a:latin typeface="Liberation Serif"/>
                <a:cs typeface="Liberation Serif"/>
              </a:rPr>
              <a:t>To </a:t>
            </a:r>
            <a:r>
              <a:rPr dirty="0" baseline="6172" sz="1350">
                <a:latin typeface="Liberation Serif"/>
                <a:cs typeface="Liberation Serif"/>
              </a:rPr>
              <a:t>do this, we must show that </a:t>
            </a:r>
            <a:r>
              <a:rPr dirty="0" baseline="6172" sz="1350" spc="127" i="1">
                <a:latin typeface="Arial"/>
                <a:cs typeface="Arial"/>
              </a:rPr>
              <a:t>lim</a:t>
            </a:r>
            <a:r>
              <a:rPr dirty="0" sz="650" spc="85" i="1">
                <a:latin typeface="Arial"/>
                <a:cs typeface="Arial"/>
              </a:rPr>
              <a:t>x</a:t>
            </a:r>
            <a:r>
              <a:rPr dirty="0" sz="700" spc="85">
                <a:latin typeface="DejaVu Sans"/>
                <a:cs typeface="DejaVu Sans"/>
              </a:rPr>
              <a:t>→</a:t>
            </a:r>
            <a:r>
              <a:rPr dirty="0" sz="650" spc="85" i="1">
                <a:latin typeface="Arial"/>
                <a:cs typeface="Arial"/>
              </a:rPr>
              <a:t>a </a:t>
            </a:r>
            <a:r>
              <a:rPr dirty="0" baseline="6172" sz="1350" spc="22" i="1">
                <a:latin typeface="Arial"/>
                <a:cs typeface="Arial"/>
              </a:rPr>
              <a:t>cosx </a:t>
            </a:r>
            <a:r>
              <a:rPr dirty="0" baseline="5291" sz="1575" spc="-165">
                <a:latin typeface="DejaVu Sans"/>
                <a:cs typeface="DejaVu Sans"/>
              </a:rPr>
              <a:t>=</a:t>
            </a:r>
            <a:r>
              <a:rPr dirty="0" baseline="5291" sz="1575" spc="-352">
                <a:latin typeface="DejaVu Sans"/>
                <a:cs typeface="DejaVu Sans"/>
              </a:rPr>
              <a:t> </a:t>
            </a:r>
            <a:r>
              <a:rPr dirty="0" baseline="6172" sz="1350" spc="-15" i="1">
                <a:latin typeface="Arial"/>
                <a:cs typeface="Arial"/>
              </a:rPr>
              <a:t>cosa</a:t>
            </a:r>
            <a:endParaRPr baseline="6172" sz="1350">
              <a:latin typeface="Arial"/>
              <a:cs typeface="Arial"/>
            </a:endParaRPr>
          </a:p>
          <a:p>
            <a:pPr marL="88900">
              <a:lnSpc>
                <a:spcPct val="100000"/>
              </a:lnSpc>
              <a:spcBef>
                <a:spcPts val="15"/>
              </a:spcBef>
            </a:pPr>
            <a:r>
              <a:rPr dirty="0" sz="900">
                <a:latin typeface="Liberation Serif"/>
                <a:cs typeface="Liberation Serif"/>
              </a:rPr>
              <a:t>for all values of</a:t>
            </a:r>
            <a:r>
              <a:rPr dirty="0" sz="900" spc="-5">
                <a:latin typeface="Liberation Serif"/>
                <a:cs typeface="Liberation Serif"/>
              </a:rPr>
              <a:t> </a:t>
            </a:r>
            <a:r>
              <a:rPr dirty="0" sz="900">
                <a:latin typeface="Liberation Serif"/>
                <a:cs typeface="Liberation Serif"/>
              </a:rPr>
              <a:t>a.</a:t>
            </a:r>
            <a:endParaRPr sz="900">
              <a:latin typeface="Liberation Serif"/>
              <a:cs typeface="Liberation Serif"/>
            </a:endParaRPr>
          </a:p>
          <a:p>
            <a:pPr marL="88900">
              <a:lnSpc>
                <a:spcPct val="100000"/>
              </a:lnSpc>
              <a:spcBef>
                <a:spcPts val="200"/>
              </a:spcBef>
            </a:pP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9" i="1">
                <a:latin typeface="Arial"/>
                <a:cs typeface="Arial"/>
              </a:rPr>
              <a:t> </a:t>
            </a:r>
            <a:r>
              <a:rPr dirty="0" sz="900" spc="15" i="1">
                <a:latin typeface="Arial"/>
                <a:cs typeface="Arial"/>
              </a:rPr>
              <a:t>cosx</a:t>
            </a:r>
            <a:r>
              <a:rPr dirty="0" sz="900" spc="5" i="1">
                <a:latin typeface="Arial"/>
                <a:cs typeface="Arial"/>
              </a:rPr>
              <a:t> </a:t>
            </a:r>
            <a:r>
              <a:rPr dirty="0" sz="1050" spc="-110">
                <a:latin typeface="DejaVu Sans"/>
                <a:cs typeface="DejaVu Sans"/>
              </a:rPr>
              <a:t>=</a:t>
            </a:r>
            <a:r>
              <a:rPr dirty="0" sz="1050" spc="-130">
                <a:latin typeface="DejaVu Sans"/>
                <a:cs typeface="DejaVu Sans"/>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900" spc="-5" i="1">
                <a:latin typeface="Arial"/>
                <a:cs typeface="Arial"/>
              </a:rPr>
              <a:t>cos</a:t>
            </a:r>
            <a:r>
              <a:rPr dirty="0" sz="1050" spc="-5">
                <a:latin typeface="DejaVu Sans"/>
                <a:cs typeface="DejaVu Sans"/>
              </a:rPr>
              <a:t>((</a:t>
            </a:r>
            <a:r>
              <a:rPr dirty="0" sz="900" spc="-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5" i="1">
                <a:latin typeface="Arial"/>
                <a:cs typeface="Arial"/>
              </a:rPr>
              <a:t>a</a:t>
            </a:r>
            <a:r>
              <a:rPr dirty="0" sz="1050" spc="-5">
                <a:latin typeface="DejaVu Sans"/>
                <a:cs typeface="DejaVu Sans"/>
              </a:rPr>
              <a:t>)</a:t>
            </a:r>
            <a:r>
              <a:rPr dirty="0" sz="1050" spc="-195">
                <a:latin typeface="DejaVu Sans"/>
                <a:cs typeface="DejaVu Sans"/>
              </a:rPr>
              <a:t> </a:t>
            </a:r>
            <a:r>
              <a:rPr dirty="0" sz="1050" spc="-110">
                <a:latin typeface="DejaVu Sans"/>
                <a:cs typeface="DejaVu Sans"/>
              </a:rPr>
              <a:t>+</a:t>
            </a:r>
            <a:r>
              <a:rPr dirty="0" sz="1050" spc="-204">
                <a:latin typeface="DejaVu Sans"/>
                <a:cs typeface="DejaVu Sans"/>
              </a:rPr>
              <a:t> </a:t>
            </a:r>
            <a:r>
              <a:rPr dirty="0" sz="900" spc="-5" i="1">
                <a:latin typeface="Arial"/>
                <a:cs typeface="Arial"/>
              </a:rPr>
              <a:t>a</a:t>
            </a:r>
            <a:r>
              <a:rPr dirty="0" sz="1050" spc="-5">
                <a:latin typeface="DejaVu Sans"/>
                <a:cs typeface="DejaVu Sans"/>
              </a:rPr>
              <a:t>)</a:t>
            </a:r>
            <a:r>
              <a:rPr dirty="0" sz="1050" spc="5">
                <a:latin typeface="DejaVu Sans"/>
                <a:cs typeface="DejaVu Sans"/>
              </a:rPr>
              <a:t> </a:t>
            </a:r>
            <a:r>
              <a:rPr dirty="0" sz="900">
                <a:latin typeface="Liberation Serif"/>
                <a:cs typeface="Liberation Serif"/>
              </a:rPr>
              <a:t>rewrite</a:t>
            </a:r>
            <a:r>
              <a:rPr dirty="0" sz="900" spc="-5">
                <a:latin typeface="Liberation Serif"/>
                <a:cs typeface="Liberation Serif"/>
              </a:rPr>
              <a:t> </a:t>
            </a:r>
            <a:r>
              <a:rPr dirty="0" sz="900" spc="114" i="1">
                <a:latin typeface="Arial"/>
                <a:cs typeface="Arial"/>
              </a:rPr>
              <a:t>x</a:t>
            </a:r>
            <a:r>
              <a:rPr dirty="0" sz="900" spc="5" i="1">
                <a:latin typeface="Arial"/>
                <a:cs typeface="Arial"/>
              </a:rPr>
              <a:t> </a:t>
            </a:r>
            <a:r>
              <a:rPr dirty="0" sz="1050" spc="-110">
                <a:latin typeface="DejaVu Sans"/>
                <a:cs typeface="DejaVu Sans"/>
              </a:rPr>
              <a:t>=</a:t>
            </a:r>
            <a:r>
              <a:rPr dirty="0" sz="1050" spc="-130">
                <a:latin typeface="DejaVu Sans"/>
                <a:cs typeface="DejaVu Sans"/>
              </a:rPr>
              <a:t> </a:t>
            </a:r>
            <a:r>
              <a:rPr dirty="0" sz="900" spc="114"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20"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900" spc="20" i="1">
                <a:latin typeface="Arial"/>
                <a:cs typeface="Arial"/>
              </a:rPr>
              <a:t>a</a:t>
            </a:r>
            <a:endParaRPr sz="900">
              <a:latin typeface="Arial"/>
              <a:cs typeface="Arial"/>
            </a:endParaRPr>
          </a:p>
          <a:p>
            <a:pPr marL="88900">
              <a:lnSpc>
                <a:spcPct val="100000"/>
              </a:lnSpc>
              <a:spcBef>
                <a:spcPts val="240"/>
              </a:spcBef>
            </a:pPr>
            <a:r>
              <a:rPr dirty="0" sz="900" spc="75">
                <a:latin typeface="Liberation Serif"/>
                <a:cs typeface="Liberation Serif"/>
              </a:rPr>
              <a:t>=</a:t>
            </a:r>
            <a:r>
              <a:rPr dirty="0" sz="900" spc="75" i="1">
                <a:latin typeface="Arial"/>
                <a:cs typeface="Arial"/>
              </a:rPr>
              <a:t>lim</a:t>
            </a:r>
            <a:r>
              <a:rPr dirty="0" baseline="-12820" sz="975" spc="112" i="1">
                <a:latin typeface="Arial"/>
                <a:cs typeface="Arial"/>
              </a:rPr>
              <a:t>x</a:t>
            </a:r>
            <a:r>
              <a:rPr dirty="0" baseline="-11904" sz="1050" spc="112">
                <a:latin typeface="DejaVu Sans"/>
                <a:cs typeface="DejaVu Sans"/>
              </a:rPr>
              <a:t>→</a:t>
            </a:r>
            <a:r>
              <a:rPr dirty="0" baseline="-12820" sz="975" spc="112" i="1">
                <a:latin typeface="Arial"/>
                <a:cs typeface="Arial"/>
              </a:rPr>
              <a:t>a</a:t>
            </a:r>
            <a:r>
              <a:rPr dirty="0" baseline="-12820" sz="975" spc="-89" i="1">
                <a:latin typeface="Arial"/>
                <a:cs typeface="Arial"/>
              </a:rPr>
              <a:t> </a:t>
            </a:r>
            <a:r>
              <a:rPr dirty="0" sz="1050" spc="-5">
                <a:latin typeface="DejaVu Sans"/>
                <a:cs typeface="DejaVu Sans"/>
              </a:rPr>
              <a:t>(</a:t>
            </a:r>
            <a:r>
              <a:rPr dirty="0" sz="900" spc="-5" i="1">
                <a:latin typeface="Arial"/>
                <a:cs typeface="Arial"/>
              </a:rPr>
              <a:t>cos</a:t>
            </a:r>
            <a:r>
              <a:rPr dirty="0" sz="1050" spc="-5">
                <a:latin typeface="DejaVu Sans"/>
                <a:cs typeface="DejaVu Sans"/>
              </a:rPr>
              <a:t>(</a:t>
            </a:r>
            <a:r>
              <a:rPr dirty="0" sz="900" spc="-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10" i="1">
                <a:latin typeface="Arial"/>
                <a:cs typeface="Arial"/>
              </a:rPr>
              <a:t>a</a:t>
            </a:r>
            <a:r>
              <a:rPr dirty="0" sz="1050" spc="-10">
                <a:latin typeface="DejaVu Sans"/>
                <a:cs typeface="DejaVu Sans"/>
              </a:rPr>
              <a:t>)</a:t>
            </a:r>
            <a:r>
              <a:rPr dirty="0" sz="900" spc="-10" i="1">
                <a:latin typeface="Arial"/>
                <a:cs typeface="Arial"/>
              </a:rPr>
              <a:t>cosa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900" spc="65" i="1">
                <a:latin typeface="Arial"/>
                <a:cs typeface="Arial"/>
              </a:rPr>
              <a:t>sin</a:t>
            </a:r>
            <a:r>
              <a:rPr dirty="0" sz="1050" spc="65">
                <a:latin typeface="DejaVu Sans"/>
                <a:cs typeface="DejaVu Sans"/>
              </a:rPr>
              <a:t>(</a:t>
            </a:r>
            <a:r>
              <a:rPr dirty="0" sz="900" spc="6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35" i="1">
                <a:latin typeface="Arial"/>
                <a:cs typeface="Arial"/>
              </a:rPr>
              <a:t>a</a:t>
            </a:r>
            <a:r>
              <a:rPr dirty="0" sz="1050" spc="35">
                <a:latin typeface="DejaVu Sans"/>
                <a:cs typeface="DejaVu Sans"/>
              </a:rPr>
              <a:t>)</a:t>
            </a:r>
            <a:r>
              <a:rPr dirty="0" sz="900" spc="35" i="1">
                <a:latin typeface="Arial"/>
                <a:cs typeface="Arial"/>
              </a:rPr>
              <a:t>sina</a:t>
            </a:r>
            <a:r>
              <a:rPr dirty="0" sz="1050" spc="35">
                <a:latin typeface="DejaVu Sans"/>
                <a:cs typeface="DejaVu Sans"/>
              </a:rPr>
              <a:t>)</a:t>
            </a:r>
            <a:r>
              <a:rPr dirty="0" sz="1050" spc="365">
                <a:latin typeface="DejaVu Sans"/>
                <a:cs typeface="DejaVu Sans"/>
              </a:rPr>
              <a:t> </a:t>
            </a:r>
            <a:r>
              <a:rPr dirty="0" sz="900">
                <a:latin typeface="Liberation Serif"/>
                <a:cs typeface="Liberation Serif"/>
              </a:rPr>
              <a:t>apply the identity</a:t>
            </a:r>
            <a:r>
              <a:rPr dirty="0" sz="900" spc="-5">
                <a:latin typeface="Liberation Serif"/>
                <a:cs typeface="Liberation Serif"/>
              </a:rPr>
              <a:t> </a:t>
            </a:r>
            <a:r>
              <a:rPr dirty="0" sz="900">
                <a:latin typeface="Liberation Serif"/>
                <a:cs typeface="Liberation Serif"/>
              </a:rPr>
              <a:t>for the cosine of the sum</a:t>
            </a:r>
            <a:r>
              <a:rPr dirty="0" sz="900" spc="-5">
                <a:latin typeface="Liberation Serif"/>
                <a:cs typeface="Liberation Serif"/>
              </a:rPr>
              <a:t> </a:t>
            </a:r>
            <a:r>
              <a:rPr dirty="0" sz="900">
                <a:latin typeface="Liberation Serif"/>
                <a:cs typeface="Liberation Serif"/>
              </a:rPr>
              <a:t>of two angles</a:t>
            </a:r>
            <a:endParaRPr sz="900">
              <a:latin typeface="Liberation Serif"/>
              <a:cs typeface="Liberation Serif"/>
            </a:endParaRPr>
          </a:p>
          <a:p>
            <a:pPr marL="88900">
              <a:lnSpc>
                <a:spcPct val="100000"/>
              </a:lnSpc>
              <a:spcBef>
                <a:spcPts val="165"/>
              </a:spcBef>
            </a:pPr>
            <a:r>
              <a:rPr dirty="0" sz="900" spc="35">
                <a:latin typeface="Liberation Serif"/>
                <a:cs typeface="Liberation Serif"/>
              </a:rPr>
              <a:t>=</a:t>
            </a:r>
            <a:r>
              <a:rPr dirty="0" sz="900" spc="35" i="1">
                <a:latin typeface="Arial"/>
                <a:cs typeface="Arial"/>
              </a:rPr>
              <a:t>cos</a:t>
            </a:r>
            <a:r>
              <a:rPr dirty="0" sz="1050" spc="35">
                <a:latin typeface="DejaVu Sans"/>
                <a:cs typeface="DejaVu Sans"/>
              </a:rPr>
              <a:t>(</a:t>
            </a:r>
            <a:r>
              <a:rPr dirty="0" sz="900" spc="35" i="1">
                <a:latin typeface="Arial"/>
                <a:cs typeface="Arial"/>
              </a:rPr>
              <a:t>lim</a:t>
            </a:r>
            <a:r>
              <a:rPr dirty="0" baseline="-12820" sz="975" spc="52" i="1">
                <a:latin typeface="Arial"/>
                <a:cs typeface="Arial"/>
              </a:rPr>
              <a:t>x</a:t>
            </a:r>
            <a:r>
              <a:rPr dirty="0" baseline="-11904" sz="1050" spc="52">
                <a:latin typeface="DejaVu Sans"/>
                <a:cs typeface="DejaVu Sans"/>
              </a:rPr>
              <a:t>→</a:t>
            </a:r>
            <a:r>
              <a:rPr dirty="0" baseline="-12820" sz="975" spc="52" i="1">
                <a:latin typeface="Arial"/>
                <a:cs typeface="Arial"/>
              </a:rPr>
              <a:t>a</a:t>
            </a:r>
            <a:r>
              <a:rPr dirty="0" baseline="-12820" sz="975" spc="-82" i="1">
                <a:latin typeface="Arial"/>
                <a:cs typeface="Arial"/>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15" i="1">
                <a:latin typeface="Arial"/>
                <a:cs typeface="Arial"/>
              </a:rPr>
              <a:t>a</a:t>
            </a:r>
            <a:r>
              <a:rPr dirty="0" sz="1050" spc="-15">
                <a:latin typeface="DejaVu Sans"/>
                <a:cs typeface="DejaVu Sans"/>
              </a:rPr>
              <a:t>))</a:t>
            </a:r>
            <a:r>
              <a:rPr dirty="0" sz="900" spc="-15" i="1">
                <a:latin typeface="Arial"/>
                <a:cs typeface="Arial"/>
              </a:rPr>
              <a:t>cosa</a:t>
            </a:r>
            <a:r>
              <a:rPr dirty="0" sz="900" spc="-95" i="1">
                <a:latin typeface="Arial"/>
                <a:cs typeface="Arial"/>
              </a:rPr>
              <a:t> </a:t>
            </a:r>
            <a:r>
              <a:rPr dirty="0" sz="1050" spc="-110">
                <a:latin typeface="DejaVu Sans"/>
                <a:cs typeface="DejaVu Sans"/>
              </a:rPr>
              <a:t>−</a:t>
            </a:r>
            <a:r>
              <a:rPr dirty="0" sz="1050" spc="-204">
                <a:latin typeface="DejaVu Sans"/>
                <a:cs typeface="DejaVu Sans"/>
              </a:rPr>
              <a:t> </a:t>
            </a:r>
            <a:r>
              <a:rPr dirty="0" sz="900" spc="75" i="1">
                <a:latin typeface="Arial"/>
                <a:cs typeface="Arial"/>
              </a:rPr>
              <a:t>sin</a:t>
            </a:r>
            <a:r>
              <a:rPr dirty="0" sz="1050" spc="75">
                <a:latin typeface="DejaVu Sans"/>
                <a:cs typeface="DejaVu Sans"/>
              </a:rPr>
              <a:t>(</a:t>
            </a:r>
            <a:r>
              <a:rPr dirty="0" sz="900" spc="75" i="1">
                <a:latin typeface="Arial"/>
                <a:cs typeface="Arial"/>
              </a:rPr>
              <a:t>lim</a:t>
            </a:r>
            <a:r>
              <a:rPr dirty="0" baseline="-12820" sz="975" spc="112" i="1">
                <a:latin typeface="Arial"/>
                <a:cs typeface="Arial"/>
              </a:rPr>
              <a:t>x</a:t>
            </a:r>
            <a:r>
              <a:rPr dirty="0" baseline="-11904" sz="1050" spc="112">
                <a:latin typeface="DejaVu Sans"/>
                <a:cs typeface="DejaVu Sans"/>
              </a:rPr>
              <a:t>→</a:t>
            </a:r>
            <a:r>
              <a:rPr dirty="0" baseline="-12820" sz="975" spc="112" i="1">
                <a:latin typeface="Arial"/>
                <a:cs typeface="Arial"/>
              </a:rPr>
              <a:t>a</a:t>
            </a:r>
            <a:r>
              <a:rPr dirty="0" baseline="-12820" sz="975" spc="-82" i="1">
                <a:latin typeface="Arial"/>
                <a:cs typeface="Arial"/>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200">
                <a:latin typeface="DejaVu Sans"/>
                <a:cs typeface="DejaVu Sans"/>
              </a:rPr>
              <a:t> </a:t>
            </a:r>
            <a:r>
              <a:rPr dirty="0" sz="900" spc="30" i="1">
                <a:latin typeface="Arial"/>
                <a:cs typeface="Arial"/>
              </a:rPr>
              <a:t>a</a:t>
            </a:r>
            <a:r>
              <a:rPr dirty="0" sz="1050" spc="30">
                <a:latin typeface="DejaVu Sans"/>
                <a:cs typeface="DejaVu Sans"/>
              </a:rPr>
              <a:t>))</a:t>
            </a:r>
            <a:r>
              <a:rPr dirty="0" sz="900" spc="30" i="1">
                <a:latin typeface="Arial"/>
                <a:cs typeface="Arial"/>
              </a:rPr>
              <a:t>sina</a:t>
            </a:r>
            <a:r>
              <a:rPr dirty="0" sz="900" spc="125" i="1">
                <a:latin typeface="Arial"/>
                <a:cs typeface="Arial"/>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1050" spc="35">
                <a:latin typeface="DejaVu Sans"/>
                <a:cs typeface="DejaVu Sans"/>
              </a:rPr>
              <a:t>(</a:t>
            </a:r>
            <a:r>
              <a:rPr dirty="0" sz="900" spc="35"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5" i="1">
                <a:latin typeface="Arial"/>
                <a:cs typeface="Arial"/>
              </a:rPr>
              <a:t>a</a:t>
            </a:r>
            <a:r>
              <a:rPr dirty="0" sz="1050" spc="-5">
                <a:latin typeface="DejaVu Sans"/>
                <a:cs typeface="DejaVu Sans"/>
              </a:rPr>
              <a:t>)</a:t>
            </a:r>
            <a:r>
              <a:rPr dirty="0" sz="1050" spc="-114">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0</a:t>
            </a:r>
            <a:r>
              <a:rPr dirty="0" sz="1050" spc="-30">
                <a:latin typeface="DejaVu Sans"/>
                <a:cs typeface="DejaVu Sans"/>
              </a:rPr>
              <a:t> </a:t>
            </a:r>
            <a:r>
              <a:rPr dirty="0" sz="900">
                <a:latin typeface="Liberation Serif"/>
                <a:cs typeface="Liberation Serif"/>
              </a:rPr>
              <a:t>, and </a:t>
            </a:r>
            <a:r>
              <a:rPr dirty="0" sz="900" spc="95" i="1">
                <a:latin typeface="Arial"/>
                <a:cs typeface="Arial"/>
              </a:rPr>
              <a:t>sinx</a:t>
            </a:r>
            <a:r>
              <a:rPr dirty="0" sz="900" spc="-50" i="1">
                <a:latin typeface="Arial"/>
                <a:cs typeface="Arial"/>
              </a:rPr>
              <a:t> </a:t>
            </a:r>
            <a:r>
              <a:rPr dirty="0" sz="900">
                <a:latin typeface="Liberation Serif"/>
                <a:cs typeface="Liberation Serif"/>
              </a:rPr>
              <a:t>and</a:t>
            </a:r>
            <a:r>
              <a:rPr dirty="0" sz="900" spc="-5">
                <a:latin typeface="Liberation Serif"/>
                <a:cs typeface="Liberation Serif"/>
              </a:rPr>
              <a:t> </a:t>
            </a:r>
            <a:r>
              <a:rPr dirty="0" sz="900" spc="15" i="1">
                <a:latin typeface="Arial"/>
                <a:cs typeface="Arial"/>
              </a:rPr>
              <a:t>cosx</a:t>
            </a:r>
            <a:r>
              <a:rPr dirty="0" sz="900" spc="30" i="1">
                <a:latin typeface="Arial"/>
                <a:cs typeface="Arial"/>
              </a:rPr>
              <a:t> </a:t>
            </a:r>
            <a:r>
              <a:rPr dirty="0" sz="900">
                <a:latin typeface="Liberation Serif"/>
                <a:cs typeface="Liberation Serif"/>
              </a:rPr>
              <a:t>are continuous</a:t>
            </a:r>
            <a:r>
              <a:rPr dirty="0" sz="900" spc="5">
                <a:latin typeface="Liberation Serif"/>
                <a:cs typeface="Liberation Serif"/>
              </a:rPr>
              <a:t> </a:t>
            </a:r>
            <a:r>
              <a:rPr dirty="0" sz="900">
                <a:latin typeface="Liberation Serif"/>
                <a:cs typeface="Liberation Serif"/>
              </a:rPr>
              <a:t>at 0</a:t>
            </a:r>
            <a:endParaRPr sz="900">
              <a:latin typeface="Liberation Serif"/>
              <a:cs typeface="Liberation Serif"/>
            </a:endParaRPr>
          </a:p>
          <a:p>
            <a:pPr marL="88900">
              <a:lnSpc>
                <a:spcPct val="100000"/>
              </a:lnSpc>
              <a:spcBef>
                <a:spcPts val="240"/>
              </a:spcBef>
            </a:pPr>
            <a:r>
              <a:rPr dirty="0" sz="900" spc="-30">
                <a:latin typeface="Liberation Serif"/>
                <a:cs typeface="Liberation Serif"/>
              </a:rPr>
              <a:t>=</a:t>
            </a:r>
            <a:r>
              <a:rPr dirty="0" sz="900" spc="-30" i="1">
                <a:latin typeface="Arial"/>
                <a:cs typeface="Arial"/>
              </a:rPr>
              <a:t>cos</a:t>
            </a:r>
            <a:r>
              <a:rPr dirty="0" sz="1050" spc="-30">
                <a:latin typeface="DejaVu Sans"/>
                <a:cs typeface="DejaVu Sans"/>
              </a:rPr>
              <a:t>(0)</a:t>
            </a:r>
            <a:r>
              <a:rPr dirty="0" sz="900" spc="-30" i="1">
                <a:latin typeface="Arial"/>
                <a:cs typeface="Arial"/>
              </a:rPr>
              <a:t>cosa </a:t>
            </a:r>
            <a:r>
              <a:rPr dirty="0" sz="1050" spc="-110">
                <a:latin typeface="DejaVu Sans"/>
                <a:cs typeface="DejaVu Sans"/>
              </a:rPr>
              <a:t>− </a:t>
            </a:r>
            <a:r>
              <a:rPr dirty="0" sz="900" spc="30" i="1">
                <a:latin typeface="Arial"/>
                <a:cs typeface="Arial"/>
              </a:rPr>
              <a:t>sin</a:t>
            </a:r>
            <a:r>
              <a:rPr dirty="0" sz="1050" spc="30">
                <a:latin typeface="DejaVu Sans"/>
                <a:cs typeface="DejaVu Sans"/>
              </a:rPr>
              <a:t>(0)</a:t>
            </a:r>
            <a:r>
              <a:rPr dirty="0" sz="900" spc="30" i="1">
                <a:latin typeface="Arial"/>
                <a:cs typeface="Arial"/>
              </a:rPr>
              <a:t>sina </a:t>
            </a:r>
            <a:r>
              <a:rPr dirty="0" sz="900">
                <a:latin typeface="Liberation Serif"/>
                <a:cs typeface="Liberation Serif"/>
              </a:rPr>
              <a:t>evaluate </a:t>
            </a:r>
            <a:r>
              <a:rPr dirty="0" sz="900" spc="-45" i="1">
                <a:latin typeface="Arial"/>
                <a:cs typeface="Arial"/>
              </a:rPr>
              <a:t>cos</a:t>
            </a:r>
            <a:r>
              <a:rPr dirty="0" sz="1050" spc="-45">
                <a:latin typeface="DejaVu Sans"/>
                <a:cs typeface="DejaVu Sans"/>
              </a:rPr>
              <a:t>(0) </a:t>
            </a:r>
            <a:r>
              <a:rPr dirty="0" sz="900">
                <a:latin typeface="Liberation Serif"/>
                <a:cs typeface="Liberation Serif"/>
              </a:rPr>
              <a:t>and </a:t>
            </a:r>
            <a:r>
              <a:rPr dirty="0" sz="900" spc="10" i="1">
                <a:latin typeface="Arial"/>
                <a:cs typeface="Arial"/>
              </a:rPr>
              <a:t>sin</a:t>
            </a:r>
            <a:r>
              <a:rPr dirty="0" sz="1050" spc="10">
                <a:latin typeface="DejaVu Sans"/>
                <a:cs typeface="DejaVu Sans"/>
              </a:rPr>
              <a:t>(0)</a:t>
            </a:r>
            <a:r>
              <a:rPr dirty="0" sz="1050" spc="-240">
                <a:latin typeface="DejaVu Sans"/>
                <a:cs typeface="DejaVu Sans"/>
              </a:rPr>
              <a:t> </a:t>
            </a:r>
            <a:r>
              <a:rPr dirty="0" sz="900">
                <a:latin typeface="Liberation Serif"/>
                <a:cs typeface="Liberation Serif"/>
              </a:rPr>
              <a:t>and simplify</a:t>
            </a:r>
            <a:endParaRPr sz="900">
              <a:latin typeface="Liberation Serif"/>
              <a:cs typeface="Liberation Serif"/>
            </a:endParaRPr>
          </a:p>
          <a:p>
            <a:pPr marL="88900">
              <a:lnSpc>
                <a:spcPct val="100000"/>
              </a:lnSpc>
              <a:spcBef>
                <a:spcPts val="240"/>
              </a:spcBef>
            </a:pPr>
            <a:r>
              <a:rPr dirty="0" sz="900" spc="-90">
                <a:latin typeface="Liberation Serif"/>
                <a:cs typeface="Liberation Serif"/>
              </a:rPr>
              <a:t>=</a:t>
            </a:r>
            <a:r>
              <a:rPr dirty="0" sz="1050" spc="-90">
                <a:latin typeface="DejaVu Sans"/>
                <a:cs typeface="DejaVu Sans"/>
              </a:rPr>
              <a:t>1</a:t>
            </a:r>
            <a:r>
              <a:rPr dirty="0" sz="1050" spc="-160">
                <a:latin typeface="DejaVu Sans"/>
                <a:cs typeface="DejaVu Sans"/>
              </a:rPr>
              <a:t> </a:t>
            </a:r>
            <a:r>
              <a:rPr dirty="0" sz="1050" spc="-60">
                <a:latin typeface="DejaVu Sans"/>
                <a:cs typeface="DejaVu Sans"/>
              </a:rPr>
              <a:t>⋅</a:t>
            </a:r>
            <a:r>
              <a:rPr dirty="0" sz="1050" spc="-160">
                <a:latin typeface="DejaVu Sans"/>
                <a:cs typeface="DejaVu Sans"/>
              </a:rPr>
              <a:t> </a:t>
            </a:r>
            <a:r>
              <a:rPr dirty="0" sz="900" spc="-10" i="1">
                <a:latin typeface="Arial"/>
                <a:cs typeface="Arial"/>
              </a:rPr>
              <a:t>cosa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175">
                <a:latin typeface="DejaVu Sans"/>
                <a:cs typeface="DejaVu Sans"/>
              </a:rPr>
              <a:t>0</a:t>
            </a:r>
            <a:r>
              <a:rPr dirty="0" sz="1050" spc="-155">
                <a:latin typeface="DejaVu Sans"/>
                <a:cs typeface="DejaVu Sans"/>
              </a:rPr>
              <a:t> </a:t>
            </a:r>
            <a:r>
              <a:rPr dirty="0" sz="1050" spc="-60">
                <a:latin typeface="DejaVu Sans"/>
                <a:cs typeface="DejaVu Sans"/>
              </a:rPr>
              <a:t>⋅</a:t>
            </a:r>
            <a:r>
              <a:rPr dirty="0" sz="1050" spc="-160">
                <a:latin typeface="DejaVu Sans"/>
                <a:cs typeface="DejaVu Sans"/>
              </a:rPr>
              <a:t> </a:t>
            </a:r>
            <a:r>
              <a:rPr dirty="0" sz="900" spc="70" i="1">
                <a:latin typeface="Arial"/>
                <a:cs typeface="Arial"/>
              </a:rPr>
              <a:t>sina</a:t>
            </a:r>
            <a:r>
              <a:rPr dirty="0" sz="900" spc="-25" i="1">
                <a:latin typeface="Arial"/>
                <a:cs typeface="Arial"/>
              </a:rPr>
              <a:t> </a:t>
            </a:r>
            <a:r>
              <a:rPr dirty="0" sz="1050" spc="-110">
                <a:latin typeface="DejaVu Sans"/>
                <a:cs typeface="DejaVu Sans"/>
              </a:rPr>
              <a:t>=</a:t>
            </a:r>
            <a:r>
              <a:rPr dirty="0" sz="1050" spc="-130">
                <a:latin typeface="DejaVu Sans"/>
                <a:cs typeface="DejaVu Sans"/>
              </a:rPr>
              <a:t> </a:t>
            </a:r>
            <a:r>
              <a:rPr dirty="0" sz="900" spc="-10" i="1">
                <a:latin typeface="Arial"/>
                <a:cs typeface="Arial"/>
              </a:rPr>
              <a:t>cosa</a:t>
            </a:r>
            <a:r>
              <a:rPr dirty="0" sz="900" spc="5" i="1">
                <a:latin typeface="Arial"/>
                <a:cs typeface="Arial"/>
              </a:rPr>
              <a:t> </a:t>
            </a:r>
            <a:r>
              <a:rPr dirty="0" sz="900">
                <a:latin typeface="Liberation Serif"/>
                <a:cs typeface="Liberation Serif"/>
              </a:rPr>
              <a:t>.</a:t>
            </a:r>
            <a:endParaRPr sz="900">
              <a:latin typeface="Liberation Serif"/>
              <a:cs typeface="Liberation Serif"/>
            </a:endParaRPr>
          </a:p>
          <a:p>
            <a:pPr marL="88900" marR="88900">
              <a:lnSpc>
                <a:spcPct val="111200"/>
              </a:lnSpc>
              <a:spcBef>
                <a:spcPts val="195"/>
              </a:spcBef>
            </a:pPr>
            <a:r>
              <a:rPr dirty="0" sz="900">
                <a:latin typeface="Liberation Serif"/>
                <a:cs typeface="Liberation Serif"/>
              </a:rPr>
              <a:t>The proof that </a:t>
            </a:r>
            <a:r>
              <a:rPr dirty="0" sz="900" spc="95" i="1">
                <a:latin typeface="Arial"/>
                <a:cs typeface="Arial"/>
              </a:rPr>
              <a:t>sinx </a:t>
            </a:r>
            <a:r>
              <a:rPr dirty="0" sz="900">
                <a:latin typeface="Liberation Serif"/>
                <a:cs typeface="Liberation Serif"/>
              </a:rPr>
              <a:t>is continuous at every real number is analogous. Because the remaining trigonometric functions may be  expressed in terms of </a:t>
            </a:r>
            <a:r>
              <a:rPr dirty="0" sz="900" spc="95" i="1">
                <a:latin typeface="Arial"/>
                <a:cs typeface="Arial"/>
              </a:rPr>
              <a:t>sinx</a:t>
            </a:r>
            <a:r>
              <a:rPr dirty="0" sz="900" spc="-105" i="1">
                <a:latin typeface="Arial"/>
                <a:cs typeface="Arial"/>
              </a:rPr>
              <a:t> </a:t>
            </a:r>
            <a:r>
              <a:rPr dirty="0" sz="900">
                <a:latin typeface="Liberation Serif"/>
                <a:cs typeface="Liberation Serif"/>
              </a:rPr>
              <a:t>and </a:t>
            </a:r>
            <a:r>
              <a:rPr dirty="0" sz="900" spc="20" i="1">
                <a:latin typeface="Arial"/>
                <a:cs typeface="Arial"/>
              </a:rPr>
              <a:t>cosx</a:t>
            </a:r>
            <a:r>
              <a:rPr dirty="0" sz="900" spc="20">
                <a:latin typeface="Liberation Serif"/>
                <a:cs typeface="Liberation Serif"/>
              </a:rPr>
              <a:t>, </a:t>
            </a:r>
            <a:r>
              <a:rPr dirty="0" sz="900">
                <a:latin typeface="Liberation Serif"/>
                <a:cs typeface="Liberation Serif"/>
              </a:rPr>
              <a:t>their continuity follows from the quotient limit </a:t>
            </a:r>
            <a:r>
              <a:rPr dirty="0" sz="900" spc="-15">
                <a:latin typeface="Liberation Serif"/>
                <a:cs typeface="Liberation Serif"/>
              </a:rPr>
              <a:t>law.</a:t>
            </a:r>
            <a:endParaRPr sz="900">
              <a:latin typeface="Liberation Serif"/>
              <a:cs typeface="Liberation Serif"/>
            </a:endParaRPr>
          </a:p>
          <a:p>
            <a:pPr marL="88900">
              <a:lnSpc>
                <a:spcPct val="100000"/>
              </a:lnSpc>
              <a:spcBef>
                <a:spcPts val="420"/>
              </a:spcBef>
            </a:pPr>
            <a:r>
              <a:rPr dirty="0" sz="900">
                <a:latin typeface="Liberation Serif"/>
                <a:cs typeface="Liberation Serif"/>
              </a:rPr>
              <a:t>□</a:t>
            </a:r>
            <a:endParaRPr sz="900">
              <a:latin typeface="Liberation Serif"/>
              <a:cs typeface="Liberation Serif"/>
            </a:endParaRPr>
          </a:p>
          <a:p>
            <a:pPr algn="just" marL="12700" marR="5080">
              <a:lnSpc>
                <a:spcPct val="111200"/>
              </a:lnSpc>
              <a:spcBef>
                <a:spcPts val="675"/>
              </a:spcBef>
            </a:pPr>
            <a:r>
              <a:rPr dirty="0" sz="900">
                <a:latin typeface="Liberation Serif"/>
                <a:cs typeface="Liberation Serif"/>
              </a:rPr>
              <a:t>As you can see, the composite function theorem is invaluable in demonstrating the continuity of trigonometric functions. As we  continue our study of calculus, we revisit this theorem many</a:t>
            </a:r>
            <a:r>
              <a:rPr dirty="0" sz="900" spc="-10">
                <a:latin typeface="Liberation Serif"/>
                <a:cs typeface="Liberation Serif"/>
              </a:rPr>
              <a:t> </a:t>
            </a:r>
            <a:r>
              <a:rPr dirty="0" sz="900">
                <a:latin typeface="Liberation Serif"/>
                <a:cs typeface="Liberation Serif"/>
              </a:rPr>
              <a:t>times.</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spcBef>
                <a:spcPts val="5"/>
              </a:spcBef>
            </a:pPr>
            <a:r>
              <a:rPr dirty="0" sz="1050">
                <a:solidFill>
                  <a:srgbClr val="1279C2"/>
                </a:solidFill>
                <a:latin typeface="Liberation Sans"/>
                <a:cs typeface="Liberation Sans"/>
              </a:rPr>
              <a:t>THE </a:t>
            </a:r>
            <a:r>
              <a:rPr dirty="0" sz="1050" spc="-10">
                <a:solidFill>
                  <a:srgbClr val="1279C2"/>
                </a:solidFill>
                <a:latin typeface="Liberation Sans"/>
                <a:cs typeface="Liberation Sans"/>
              </a:rPr>
              <a:t>INTERMEDIATE </a:t>
            </a:r>
            <a:r>
              <a:rPr dirty="0" sz="1050" spc="-20">
                <a:solidFill>
                  <a:srgbClr val="1279C2"/>
                </a:solidFill>
                <a:latin typeface="Liberation Sans"/>
                <a:cs typeface="Liberation Sans"/>
              </a:rPr>
              <a:t>VALUE</a:t>
            </a:r>
            <a:r>
              <a:rPr dirty="0" sz="1050" spc="5">
                <a:solidFill>
                  <a:srgbClr val="1279C2"/>
                </a:solidFill>
                <a:latin typeface="Liberation Sans"/>
                <a:cs typeface="Liberation Sans"/>
              </a:rPr>
              <a:t> </a:t>
            </a:r>
            <a:r>
              <a:rPr dirty="0" sz="1050">
                <a:solidFill>
                  <a:srgbClr val="1279C2"/>
                </a:solidFill>
                <a:latin typeface="Liberation Sans"/>
                <a:cs typeface="Liberation Sans"/>
              </a:rPr>
              <a:t>THEOREM</a:t>
            </a:r>
            <a:endParaRPr sz="1050">
              <a:latin typeface="Liberation Sans"/>
              <a:cs typeface="Liberation Sans"/>
            </a:endParaRPr>
          </a:p>
          <a:p>
            <a:pPr algn="just" marL="12700" marR="9525">
              <a:lnSpc>
                <a:spcPts val="1200"/>
              </a:lnSpc>
              <a:spcBef>
                <a:spcPts val="180"/>
              </a:spcBef>
            </a:pPr>
            <a:r>
              <a:rPr dirty="0" sz="900">
                <a:latin typeface="Liberation Serif"/>
                <a:cs typeface="Liberation Serif"/>
              </a:rPr>
              <a:t>Functions that are continuous over intervals of the form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75" i="1">
                <a:latin typeface="Arial"/>
                <a:cs typeface="Arial"/>
              </a:rPr>
              <a:t>b</a:t>
            </a:r>
            <a:r>
              <a:rPr dirty="0" sz="1050" spc="-75">
                <a:latin typeface="DejaVu Sans"/>
                <a:cs typeface="DejaVu Sans"/>
              </a:rPr>
              <a:t>]</a:t>
            </a:r>
            <a:r>
              <a:rPr dirty="0" sz="900" spc="-75">
                <a:latin typeface="Liberation Serif"/>
                <a:cs typeface="Liberation Serif"/>
              </a:rPr>
              <a:t>, </a:t>
            </a:r>
            <a:r>
              <a:rPr dirty="0" sz="900">
                <a:latin typeface="Liberation Serif"/>
                <a:cs typeface="Liberation Serif"/>
              </a:rPr>
              <a:t>where a and b are real numbers, exhibit many useful properties.  Throughout our study of calculus, we will encounter many powerful theorems concerning such functions. The first of these  theorems is the </a:t>
            </a:r>
            <a:r>
              <a:rPr dirty="0" sz="900" b="1">
                <a:latin typeface="Liberation Serif"/>
                <a:cs typeface="Liberation Serif"/>
              </a:rPr>
              <a:t>Intermediate </a:t>
            </a:r>
            <a:r>
              <a:rPr dirty="0" sz="900" spc="-20" b="1">
                <a:latin typeface="Liberation Serif"/>
                <a:cs typeface="Liberation Serif"/>
              </a:rPr>
              <a:t>Value</a:t>
            </a:r>
            <a:r>
              <a:rPr dirty="0" sz="900" spc="-10" b="1">
                <a:latin typeface="Liberation Serif"/>
                <a:cs typeface="Liberation Serif"/>
              </a:rPr>
              <a:t> </a:t>
            </a:r>
            <a:r>
              <a:rPr dirty="0" sz="900" spc="-5" b="1">
                <a:latin typeface="Liberation Serif"/>
                <a:cs typeface="Liberation Serif"/>
              </a:rPr>
              <a:t>Theorem.</a:t>
            </a:r>
            <a:endParaRPr sz="900">
              <a:latin typeface="Liberation Serif"/>
              <a:cs typeface="Liberation Serif"/>
            </a:endParaRPr>
          </a:p>
          <a:p>
            <a:pPr marL="88900">
              <a:lnSpc>
                <a:spcPct val="100000"/>
              </a:lnSpc>
              <a:spcBef>
                <a:spcPts val="585"/>
              </a:spcBef>
            </a:pPr>
            <a:r>
              <a:rPr dirty="0" sz="1050" spc="10">
                <a:solidFill>
                  <a:srgbClr val="2E4E4E"/>
                </a:solidFill>
                <a:latin typeface="Liberation Sans"/>
                <a:cs typeface="Liberation Sans"/>
              </a:rPr>
              <a:t>The </a:t>
            </a:r>
            <a:r>
              <a:rPr dirty="0" sz="1050" spc="5">
                <a:solidFill>
                  <a:srgbClr val="2E4E4E"/>
                </a:solidFill>
                <a:latin typeface="Liberation Sans"/>
                <a:cs typeface="Liberation Sans"/>
              </a:rPr>
              <a:t>Intermediate </a:t>
            </a:r>
            <a:r>
              <a:rPr dirty="0" sz="1050" spc="-5">
                <a:solidFill>
                  <a:srgbClr val="2E4E4E"/>
                </a:solidFill>
                <a:latin typeface="Liberation Sans"/>
                <a:cs typeface="Liberation Sans"/>
              </a:rPr>
              <a:t>Value </a:t>
            </a:r>
            <a:r>
              <a:rPr dirty="0" sz="1050" spc="10">
                <a:solidFill>
                  <a:srgbClr val="2E4E4E"/>
                </a:solidFill>
                <a:latin typeface="Liberation Sans"/>
                <a:cs typeface="Liberation Sans"/>
              </a:rPr>
              <a:t>Theorem</a:t>
            </a:r>
            <a:endParaRPr sz="1050">
              <a:latin typeface="Liberation Sans"/>
              <a:cs typeface="Liberation Sans"/>
            </a:endParaRPr>
          </a:p>
          <a:p>
            <a:pPr marL="88900" marR="83185">
              <a:lnSpc>
                <a:spcPts val="1200"/>
              </a:lnSpc>
              <a:spcBef>
                <a:spcPts val="480"/>
              </a:spcBef>
            </a:pPr>
            <a:r>
              <a:rPr dirty="0" sz="900">
                <a:latin typeface="Liberation Serif"/>
                <a:cs typeface="Liberation Serif"/>
              </a:rPr>
              <a:t>Let f be continuous over a closed, bounded interval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75" i="1">
                <a:latin typeface="Arial"/>
                <a:cs typeface="Arial"/>
              </a:rPr>
              <a:t>b</a:t>
            </a:r>
            <a:r>
              <a:rPr dirty="0" sz="1050" spc="-75">
                <a:latin typeface="DejaVu Sans"/>
                <a:cs typeface="DejaVu Sans"/>
              </a:rPr>
              <a:t>]</a:t>
            </a:r>
            <a:r>
              <a:rPr dirty="0" sz="900" spc="-75">
                <a:latin typeface="Liberation Serif"/>
                <a:cs typeface="Liberation Serif"/>
              </a:rPr>
              <a:t>. </a:t>
            </a:r>
            <a:r>
              <a:rPr dirty="0" sz="900">
                <a:latin typeface="Liberation Serif"/>
                <a:cs typeface="Liberation Serif"/>
              </a:rPr>
              <a:t>If z is any real number between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and </a:t>
            </a:r>
            <a:r>
              <a:rPr dirty="0" sz="900" spc="35" i="1">
                <a:latin typeface="Arial"/>
                <a:cs typeface="Arial"/>
              </a:rPr>
              <a:t>f</a:t>
            </a:r>
            <a:r>
              <a:rPr dirty="0" sz="1050" spc="35">
                <a:latin typeface="DejaVu Sans"/>
                <a:cs typeface="DejaVu Sans"/>
              </a:rPr>
              <a:t>(</a:t>
            </a:r>
            <a:r>
              <a:rPr dirty="0" sz="900" spc="35" i="1">
                <a:latin typeface="Arial"/>
                <a:cs typeface="Arial"/>
              </a:rPr>
              <a:t>b</a:t>
            </a:r>
            <a:r>
              <a:rPr dirty="0" sz="1050" spc="35">
                <a:latin typeface="DejaVu Sans"/>
                <a:cs typeface="DejaVu Sans"/>
              </a:rPr>
              <a:t>)</a:t>
            </a:r>
            <a:r>
              <a:rPr dirty="0" sz="900" spc="35">
                <a:latin typeface="Liberation Serif"/>
                <a:cs typeface="Liberation Serif"/>
              </a:rPr>
              <a:t>, </a:t>
            </a:r>
            <a:r>
              <a:rPr dirty="0" sz="900">
                <a:latin typeface="Liberation Serif"/>
                <a:cs typeface="Liberation Serif"/>
              </a:rPr>
              <a:t>then there is a  number c in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95" i="1">
                <a:latin typeface="Arial"/>
                <a:cs typeface="Arial"/>
              </a:rPr>
              <a:t>b</a:t>
            </a:r>
            <a:r>
              <a:rPr dirty="0" sz="1050" spc="-95">
                <a:latin typeface="DejaVu Sans"/>
                <a:cs typeface="DejaVu Sans"/>
              </a:rPr>
              <a:t>] </a:t>
            </a:r>
            <a:r>
              <a:rPr dirty="0" sz="900">
                <a:latin typeface="Liberation Serif"/>
                <a:cs typeface="Liberation Serif"/>
              </a:rPr>
              <a:t>satisfying </a:t>
            </a:r>
            <a:r>
              <a:rPr dirty="0" sz="900" spc="45" i="1">
                <a:latin typeface="Arial"/>
                <a:cs typeface="Arial"/>
              </a:rPr>
              <a:t>f</a:t>
            </a:r>
            <a:r>
              <a:rPr dirty="0" sz="1050" spc="45">
                <a:latin typeface="DejaVu Sans"/>
                <a:cs typeface="DejaVu Sans"/>
              </a:rPr>
              <a:t>(</a:t>
            </a:r>
            <a:r>
              <a:rPr dirty="0" sz="900" spc="45" i="1">
                <a:latin typeface="Arial"/>
                <a:cs typeface="Arial"/>
              </a:rPr>
              <a:t>c</a:t>
            </a:r>
            <a:r>
              <a:rPr dirty="0" sz="1050" spc="45">
                <a:latin typeface="DejaVu Sans"/>
                <a:cs typeface="DejaVu Sans"/>
              </a:rPr>
              <a:t>) </a:t>
            </a:r>
            <a:r>
              <a:rPr dirty="0" sz="1050" spc="-110">
                <a:latin typeface="DejaVu Sans"/>
                <a:cs typeface="DejaVu Sans"/>
              </a:rPr>
              <a:t>= </a:t>
            </a:r>
            <a:r>
              <a:rPr dirty="0" sz="900" spc="10" i="1">
                <a:latin typeface="Arial"/>
                <a:cs typeface="Arial"/>
              </a:rPr>
              <a:t>z</a:t>
            </a:r>
            <a:r>
              <a:rPr dirty="0" sz="900" spc="-95" i="1">
                <a:latin typeface="Arial"/>
                <a:cs typeface="Arial"/>
              </a:rPr>
              <a:t> </a:t>
            </a:r>
            <a:r>
              <a:rPr dirty="0" sz="900">
                <a:latin typeface="Liberation Serif"/>
                <a:cs typeface="Liberation Serif"/>
              </a:rPr>
              <a:t>in Figure </a:t>
            </a:r>
            <a:r>
              <a:rPr dirty="0" sz="1050" spc="-95">
                <a:latin typeface="DejaVu Sans"/>
                <a:cs typeface="DejaVu Sans"/>
              </a:rPr>
              <a:t>2.5.6</a:t>
            </a:r>
            <a:r>
              <a:rPr dirty="0" sz="900" spc="-95">
                <a:latin typeface="Liberation Serif"/>
                <a:cs typeface="Liberation Serif"/>
              </a:rPr>
              <a:t>.</a:t>
            </a:r>
            <a:endParaRPr sz="900">
              <a:latin typeface="Liberation Serif"/>
              <a:cs typeface="Liberation Serif"/>
            </a:endParaRPr>
          </a:p>
        </p:txBody>
      </p:sp>
      <p:sp>
        <p:nvSpPr>
          <p:cNvPr id="29" name="object 29"/>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0" name="object 30"/>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31" name="object 31"/>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897"/>
            <a:ext cx="5994400" cy="2592070"/>
          </a:xfrm>
          <a:custGeom>
            <a:avLst/>
            <a:gdLst/>
            <a:ahLst/>
            <a:cxnLst/>
            <a:rect l="l" t="t" r="r" b="b"/>
            <a:pathLst>
              <a:path w="5994400" h="2592070">
                <a:moveTo>
                  <a:pt x="5949313" y="2591879"/>
                </a:moveTo>
                <a:lnTo>
                  <a:pt x="44993" y="2591879"/>
                </a:lnTo>
                <a:lnTo>
                  <a:pt x="38141" y="2591253"/>
                </a:lnTo>
                <a:lnTo>
                  <a:pt x="3488" y="2562774"/>
                </a:lnTo>
                <a:lnTo>
                  <a:pt x="0" y="0"/>
                </a:lnTo>
                <a:lnTo>
                  <a:pt x="5994292" y="0"/>
                </a:lnTo>
                <a:lnTo>
                  <a:pt x="5994292" y="2544573"/>
                </a:lnTo>
                <a:lnTo>
                  <a:pt x="5993426" y="2553992"/>
                </a:lnTo>
                <a:lnTo>
                  <a:pt x="5964940" y="2588640"/>
                </a:lnTo>
                <a:lnTo>
                  <a:pt x="5949313" y="2591879"/>
                </a:lnTo>
                <a:close/>
              </a:path>
            </a:pathLst>
          </a:custGeom>
          <a:solidFill>
            <a:srgbClr val="87BF07">
              <a:alpha val="3138"/>
            </a:srgbClr>
          </a:solidFill>
        </p:spPr>
        <p:txBody>
          <a:bodyPr wrap="square" lIns="0" tIns="0" rIns="0" bIns="0" rtlCol="0"/>
          <a:lstStyle/>
          <a:p/>
        </p:txBody>
      </p:sp>
      <p:sp>
        <p:nvSpPr>
          <p:cNvPr id="3" name="object 3"/>
          <p:cNvSpPr/>
          <p:nvPr/>
        </p:nvSpPr>
        <p:spPr>
          <a:xfrm>
            <a:off x="790628" y="850897"/>
            <a:ext cx="5975350" cy="2582545"/>
          </a:xfrm>
          <a:custGeom>
            <a:avLst/>
            <a:gdLst/>
            <a:ahLst/>
            <a:cxnLst/>
            <a:rect l="l" t="t" r="r" b="b"/>
            <a:pathLst>
              <a:path w="5975350" h="2582545">
                <a:moveTo>
                  <a:pt x="5942163" y="2582349"/>
                </a:moveTo>
                <a:lnTo>
                  <a:pt x="33064" y="2582349"/>
                </a:lnTo>
                <a:lnTo>
                  <a:pt x="28201" y="2581397"/>
                </a:lnTo>
                <a:lnTo>
                  <a:pt x="23532" y="2579395"/>
                </a:lnTo>
                <a:lnTo>
                  <a:pt x="18861" y="2577489"/>
                </a:lnTo>
                <a:lnTo>
                  <a:pt x="0" y="2549281"/>
                </a:lnTo>
                <a:lnTo>
                  <a:pt x="0" y="0"/>
                </a:lnTo>
                <a:lnTo>
                  <a:pt x="5975232" y="0"/>
                </a:lnTo>
                <a:lnTo>
                  <a:pt x="5975232" y="2549281"/>
                </a:lnTo>
                <a:lnTo>
                  <a:pt x="5951703" y="2579395"/>
                </a:lnTo>
                <a:lnTo>
                  <a:pt x="5947033" y="2581397"/>
                </a:lnTo>
                <a:lnTo>
                  <a:pt x="5942163" y="2582349"/>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3490690"/>
            <a:ext cx="5994400" cy="2039620"/>
          </a:xfrm>
          <a:custGeom>
            <a:avLst/>
            <a:gdLst/>
            <a:ahLst/>
            <a:cxnLst/>
            <a:rect l="l" t="t" r="r" b="b"/>
            <a:pathLst>
              <a:path w="5994400" h="2039620">
                <a:moveTo>
                  <a:pt x="5949446" y="2039129"/>
                </a:moveTo>
                <a:lnTo>
                  <a:pt x="44843" y="2039129"/>
                </a:lnTo>
                <a:lnTo>
                  <a:pt x="38133" y="2038512"/>
                </a:lnTo>
                <a:lnTo>
                  <a:pt x="3480" y="2010026"/>
                </a:lnTo>
                <a:lnTo>
                  <a:pt x="0" y="1991836"/>
                </a:lnTo>
                <a:lnTo>
                  <a:pt x="0" y="47549"/>
                </a:lnTo>
                <a:lnTo>
                  <a:pt x="21287" y="7843"/>
                </a:lnTo>
                <a:lnTo>
                  <a:pt x="47641" y="0"/>
                </a:lnTo>
                <a:lnTo>
                  <a:pt x="5946651" y="0"/>
                </a:lnTo>
                <a:lnTo>
                  <a:pt x="5986435" y="21292"/>
                </a:lnTo>
                <a:lnTo>
                  <a:pt x="5994283" y="47549"/>
                </a:lnTo>
                <a:lnTo>
                  <a:pt x="5994283" y="1991836"/>
                </a:lnTo>
                <a:lnTo>
                  <a:pt x="5972995" y="2031529"/>
                </a:lnTo>
                <a:lnTo>
                  <a:pt x="5949446" y="2039129"/>
                </a:lnTo>
                <a:close/>
              </a:path>
            </a:pathLst>
          </a:custGeom>
          <a:solidFill>
            <a:srgbClr val="0753BF">
              <a:alpha val="3138"/>
            </a:srgbClr>
          </a:solidFill>
        </p:spPr>
        <p:txBody>
          <a:bodyPr wrap="square" lIns="0" tIns="0" rIns="0" bIns="0" rtlCol="0"/>
          <a:lstStyle/>
          <a:p/>
        </p:txBody>
      </p:sp>
      <p:sp>
        <p:nvSpPr>
          <p:cNvPr id="5" name="object 5"/>
          <p:cNvSpPr/>
          <p:nvPr/>
        </p:nvSpPr>
        <p:spPr>
          <a:xfrm>
            <a:off x="781098" y="3490690"/>
            <a:ext cx="5994400" cy="2039620"/>
          </a:xfrm>
          <a:custGeom>
            <a:avLst/>
            <a:gdLst/>
            <a:ahLst/>
            <a:cxnLst/>
            <a:rect l="l" t="t" r="r" b="b"/>
            <a:pathLst>
              <a:path w="5994400" h="2039620">
                <a:moveTo>
                  <a:pt x="5946660" y="2039386"/>
                </a:moveTo>
                <a:lnTo>
                  <a:pt x="47649" y="2039386"/>
                </a:lnTo>
                <a:lnTo>
                  <a:pt x="38141" y="2038512"/>
                </a:lnTo>
                <a:lnTo>
                  <a:pt x="3488" y="2010026"/>
                </a:lnTo>
                <a:lnTo>
                  <a:pt x="0" y="1991746"/>
                </a:lnTo>
                <a:lnTo>
                  <a:pt x="23" y="47385"/>
                </a:lnTo>
                <a:lnTo>
                  <a:pt x="21295" y="7843"/>
                </a:lnTo>
                <a:lnTo>
                  <a:pt x="47649" y="0"/>
                </a:lnTo>
                <a:lnTo>
                  <a:pt x="5946660" y="0"/>
                </a:lnTo>
                <a:lnTo>
                  <a:pt x="5956157" y="869"/>
                </a:lnTo>
                <a:lnTo>
                  <a:pt x="5964940" y="3482"/>
                </a:lnTo>
                <a:lnTo>
                  <a:pt x="5973003" y="7843"/>
                </a:lnTo>
                <a:lnTo>
                  <a:pt x="5974709" y="9265"/>
                </a:lnTo>
                <a:lnTo>
                  <a:pt x="42594" y="9265"/>
                </a:lnTo>
                <a:lnTo>
                  <a:pt x="37731" y="10218"/>
                </a:lnTo>
                <a:lnTo>
                  <a:pt x="10497" y="37474"/>
                </a:lnTo>
                <a:lnTo>
                  <a:pt x="9529" y="42334"/>
                </a:lnTo>
                <a:lnTo>
                  <a:pt x="9529" y="1996530"/>
                </a:lnTo>
                <a:lnTo>
                  <a:pt x="33061" y="2026645"/>
                </a:lnTo>
                <a:lnTo>
                  <a:pt x="37731" y="2028646"/>
                </a:lnTo>
                <a:lnTo>
                  <a:pt x="42594" y="2029599"/>
                </a:lnTo>
                <a:lnTo>
                  <a:pt x="5975324" y="2029599"/>
                </a:lnTo>
                <a:lnTo>
                  <a:pt x="5973003" y="2031529"/>
                </a:lnTo>
                <a:lnTo>
                  <a:pt x="5964940" y="2035892"/>
                </a:lnTo>
                <a:lnTo>
                  <a:pt x="5956157" y="2038512"/>
                </a:lnTo>
                <a:lnTo>
                  <a:pt x="5946660" y="2039386"/>
                </a:lnTo>
                <a:close/>
              </a:path>
              <a:path w="5994400" h="2039620">
                <a:moveTo>
                  <a:pt x="5975324" y="2029599"/>
                </a:moveTo>
                <a:lnTo>
                  <a:pt x="5951693" y="2029599"/>
                </a:lnTo>
                <a:lnTo>
                  <a:pt x="5956563" y="2028646"/>
                </a:lnTo>
                <a:lnTo>
                  <a:pt x="5961232" y="2026645"/>
                </a:lnTo>
                <a:lnTo>
                  <a:pt x="5984762" y="1996530"/>
                </a:lnTo>
                <a:lnTo>
                  <a:pt x="5984762" y="42334"/>
                </a:lnTo>
                <a:lnTo>
                  <a:pt x="5961232" y="12124"/>
                </a:lnTo>
                <a:lnTo>
                  <a:pt x="5951693" y="9265"/>
                </a:lnTo>
                <a:lnTo>
                  <a:pt x="5974709" y="9265"/>
                </a:lnTo>
                <a:lnTo>
                  <a:pt x="5994276" y="47385"/>
                </a:lnTo>
                <a:lnTo>
                  <a:pt x="5994300" y="1991746"/>
                </a:lnTo>
                <a:lnTo>
                  <a:pt x="5993426" y="2001243"/>
                </a:lnTo>
                <a:lnTo>
                  <a:pt x="5990806" y="2010026"/>
                </a:lnTo>
                <a:lnTo>
                  <a:pt x="5986443" y="2018089"/>
                </a:lnTo>
                <a:lnTo>
                  <a:pt x="5980340" y="2025426"/>
                </a:lnTo>
                <a:lnTo>
                  <a:pt x="5975324" y="2029599"/>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369531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781107" y="5577717"/>
            <a:ext cx="5994400" cy="1267460"/>
          </a:xfrm>
          <a:custGeom>
            <a:avLst/>
            <a:gdLst/>
            <a:ahLst/>
            <a:cxnLst/>
            <a:rect l="l" t="t" r="r" b="b"/>
            <a:pathLst>
              <a:path w="5994400" h="1267459">
                <a:moveTo>
                  <a:pt x="5949420" y="1267225"/>
                </a:moveTo>
                <a:lnTo>
                  <a:pt x="44869" y="1267225"/>
                </a:lnTo>
                <a:lnTo>
                  <a:pt x="38133" y="1266606"/>
                </a:lnTo>
                <a:lnTo>
                  <a:pt x="3480" y="1238120"/>
                </a:lnTo>
                <a:lnTo>
                  <a:pt x="0" y="47579"/>
                </a:lnTo>
                <a:lnTo>
                  <a:pt x="863" y="38155"/>
                </a:lnTo>
                <a:lnTo>
                  <a:pt x="29348" y="3493"/>
                </a:lnTo>
                <a:lnTo>
                  <a:pt x="47641" y="0"/>
                </a:lnTo>
                <a:lnTo>
                  <a:pt x="5946651" y="0"/>
                </a:lnTo>
                <a:lnTo>
                  <a:pt x="5986435" y="21297"/>
                </a:lnTo>
                <a:lnTo>
                  <a:pt x="5994283" y="47579"/>
                </a:lnTo>
                <a:lnTo>
                  <a:pt x="5994283" y="1219930"/>
                </a:lnTo>
                <a:lnTo>
                  <a:pt x="5972995" y="1259623"/>
                </a:lnTo>
                <a:lnTo>
                  <a:pt x="5949420" y="1267225"/>
                </a:lnTo>
                <a:close/>
              </a:path>
            </a:pathLst>
          </a:custGeom>
          <a:solidFill>
            <a:srgbClr val="0753BF">
              <a:alpha val="3138"/>
            </a:srgbClr>
          </a:solidFill>
        </p:spPr>
        <p:txBody>
          <a:bodyPr wrap="square" lIns="0" tIns="0" rIns="0" bIns="0" rtlCol="0"/>
          <a:lstStyle/>
          <a:p/>
        </p:txBody>
      </p:sp>
      <p:sp>
        <p:nvSpPr>
          <p:cNvPr id="8" name="object 8"/>
          <p:cNvSpPr/>
          <p:nvPr/>
        </p:nvSpPr>
        <p:spPr>
          <a:xfrm>
            <a:off x="781098" y="5577717"/>
            <a:ext cx="5994400" cy="1268095"/>
          </a:xfrm>
          <a:custGeom>
            <a:avLst/>
            <a:gdLst/>
            <a:ahLst/>
            <a:cxnLst/>
            <a:rect l="l" t="t" r="r" b="b"/>
            <a:pathLst>
              <a:path w="5994400" h="1268095">
                <a:moveTo>
                  <a:pt x="5946660" y="1267480"/>
                </a:moveTo>
                <a:lnTo>
                  <a:pt x="47649" y="1267480"/>
                </a:lnTo>
                <a:lnTo>
                  <a:pt x="38141" y="1266606"/>
                </a:lnTo>
                <a:lnTo>
                  <a:pt x="3488" y="1238120"/>
                </a:lnTo>
                <a:lnTo>
                  <a:pt x="0" y="1219840"/>
                </a:lnTo>
                <a:lnTo>
                  <a:pt x="24" y="47401"/>
                </a:lnTo>
                <a:lnTo>
                  <a:pt x="21295" y="7856"/>
                </a:lnTo>
                <a:lnTo>
                  <a:pt x="47649" y="0"/>
                </a:lnTo>
                <a:lnTo>
                  <a:pt x="5946660" y="0"/>
                </a:lnTo>
                <a:lnTo>
                  <a:pt x="5956157" y="873"/>
                </a:lnTo>
                <a:lnTo>
                  <a:pt x="5964940" y="3493"/>
                </a:lnTo>
                <a:lnTo>
                  <a:pt x="5973003" y="7856"/>
                </a:lnTo>
                <a:lnTo>
                  <a:pt x="5974716" y="9281"/>
                </a:lnTo>
                <a:lnTo>
                  <a:pt x="42594" y="9281"/>
                </a:lnTo>
                <a:lnTo>
                  <a:pt x="37731" y="10234"/>
                </a:lnTo>
                <a:lnTo>
                  <a:pt x="10497" y="37490"/>
                </a:lnTo>
                <a:lnTo>
                  <a:pt x="9529" y="42350"/>
                </a:lnTo>
                <a:lnTo>
                  <a:pt x="9529" y="1224626"/>
                </a:lnTo>
                <a:lnTo>
                  <a:pt x="33061" y="1254741"/>
                </a:lnTo>
                <a:lnTo>
                  <a:pt x="37731" y="1256742"/>
                </a:lnTo>
                <a:lnTo>
                  <a:pt x="42594" y="1257695"/>
                </a:lnTo>
                <a:lnTo>
                  <a:pt x="5975321" y="1257695"/>
                </a:lnTo>
                <a:lnTo>
                  <a:pt x="5973003" y="1259623"/>
                </a:lnTo>
                <a:lnTo>
                  <a:pt x="5964940" y="1263986"/>
                </a:lnTo>
                <a:lnTo>
                  <a:pt x="5956157" y="1266606"/>
                </a:lnTo>
                <a:lnTo>
                  <a:pt x="5946660" y="1267480"/>
                </a:lnTo>
                <a:close/>
              </a:path>
              <a:path w="5994400" h="1268095">
                <a:moveTo>
                  <a:pt x="5975321" y="1257695"/>
                </a:moveTo>
                <a:lnTo>
                  <a:pt x="5951693" y="1257695"/>
                </a:lnTo>
                <a:lnTo>
                  <a:pt x="5956563" y="1256742"/>
                </a:lnTo>
                <a:lnTo>
                  <a:pt x="5961232" y="1254741"/>
                </a:lnTo>
                <a:lnTo>
                  <a:pt x="5984762" y="1224626"/>
                </a:lnTo>
                <a:lnTo>
                  <a:pt x="5984762" y="42350"/>
                </a:lnTo>
                <a:lnTo>
                  <a:pt x="5961232" y="12140"/>
                </a:lnTo>
                <a:lnTo>
                  <a:pt x="5951693" y="9281"/>
                </a:lnTo>
                <a:lnTo>
                  <a:pt x="5974716" y="9281"/>
                </a:lnTo>
                <a:lnTo>
                  <a:pt x="5994275" y="47401"/>
                </a:lnTo>
                <a:lnTo>
                  <a:pt x="5994300" y="1219840"/>
                </a:lnTo>
                <a:lnTo>
                  <a:pt x="5993426" y="1229337"/>
                </a:lnTo>
                <a:lnTo>
                  <a:pt x="5990806" y="1238120"/>
                </a:lnTo>
                <a:lnTo>
                  <a:pt x="5986443" y="1246183"/>
                </a:lnTo>
                <a:lnTo>
                  <a:pt x="5980340" y="1253520"/>
                </a:lnTo>
                <a:lnTo>
                  <a:pt x="5975321" y="1257695"/>
                </a:lnTo>
                <a:close/>
              </a:path>
            </a:pathLst>
          </a:custGeom>
          <a:solidFill>
            <a:srgbClr val="000000">
              <a:alpha val="50199"/>
            </a:srgbClr>
          </a:solidFill>
        </p:spPr>
        <p:txBody>
          <a:bodyPr wrap="square" lIns="0" tIns="0" rIns="0" bIns="0" rtlCol="0"/>
          <a:lstStyle/>
          <a:p/>
        </p:txBody>
      </p:sp>
      <p:sp>
        <p:nvSpPr>
          <p:cNvPr id="9" name="object 9"/>
          <p:cNvSpPr/>
          <p:nvPr/>
        </p:nvSpPr>
        <p:spPr>
          <a:xfrm>
            <a:off x="857337" y="578236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0" name="object 10"/>
          <p:cNvSpPr/>
          <p:nvPr/>
        </p:nvSpPr>
        <p:spPr>
          <a:xfrm>
            <a:off x="781107" y="6892837"/>
            <a:ext cx="5994400" cy="819785"/>
          </a:xfrm>
          <a:custGeom>
            <a:avLst/>
            <a:gdLst/>
            <a:ahLst/>
            <a:cxnLst/>
            <a:rect l="l" t="t" r="r" b="b"/>
            <a:pathLst>
              <a:path w="5994400" h="819784">
                <a:moveTo>
                  <a:pt x="5949415" y="819323"/>
                </a:moveTo>
                <a:lnTo>
                  <a:pt x="44874" y="819323"/>
                </a:lnTo>
                <a:lnTo>
                  <a:pt x="38133" y="818707"/>
                </a:lnTo>
                <a:lnTo>
                  <a:pt x="3480" y="790228"/>
                </a:lnTo>
                <a:lnTo>
                  <a:pt x="0" y="47579"/>
                </a:lnTo>
                <a:lnTo>
                  <a:pt x="863" y="38155"/>
                </a:lnTo>
                <a:lnTo>
                  <a:pt x="29348" y="3493"/>
                </a:lnTo>
                <a:lnTo>
                  <a:pt x="47641" y="0"/>
                </a:lnTo>
                <a:lnTo>
                  <a:pt x="5946651" y="0"/>
                </a:lnTo>
                <a:lnTo>
                  <a:pt x="5986435" y="21297"/>
                </a:lnTo>
                <a:lnTo>
                  <a:pt x="5994283" y="47579"/>
                </a:lnTo>
                <a:lnTo>
                  <a:pt x="5994283" y="772027"/>
                </a:lnTo>
                <a:lnTo>
                  <a:pt x="5972995" y="811732"/>
                </a:lnTo>
                <a:lnTo>
                  <a:pt x="5949415" y="819323"/>
                </a:lnTo>
                <a:close/>
              </a:path>
            </a:pathLst>
          </a:custGeom>
          <a:solidFill>
            <a:srgbClr val="0753BF">
              <a:alpha val="3138"/>
            </a:srgbClr>
          </a:solidFill>
        </p:spPr>
        <p:txBody>
          <a:bodyPr wrap="square" lIns="0" tIns="0" rIns="0" bIns="0" rtlCol="0"/>
          <a:lstStyle/>
          <a:p/>
        </p:txBody>
      </p:sp>
      <p:sp>
        <p:nvSpPr>
          <p:cNvPr id="11" name="object 11"/>
          <p:cNvSpPr/>
          <p:nvPr/>
        </p:nvSpPr>
        <p:spPr>
          <a:xfrm>
            <a:off x="781098" y="6892837"/>
            <a:ext cx="5994400" cy="819785"/>
          </a:xfrm>
          <a:custGeom>
            <a:avLst/>
            <a:gdLst/>
            <a:ahLst/>
            <a:cxnLst/>
            <a:rect l="l" t="t" r="r" b="b"/>
            <a:pathLst>
              <a:path w="5994400" h="819784">
                <a:moveTo>
                  <a:pt x="5946660" y="819576"/>
                </a:moveTo>
                <a:lnTo>
                  <a:pt x="47649" y="819576"/>
                </a:lnTo>
                <a:lnTo>
                  <a:pt x="38141" y="818707"/>
                </a:lnTo>
                <a:lnTo>
                  <a:pt x="3488" y="790228"/>
                </a:lnTo>
                <a:lnTo>
                  <a:pt x="0" y="771936"/>
                </a:lnTo>
                <a:lnTo>
                  <a:pt x="24" y="47403"/>
                </a:lnTo>
                <a:lnTo>
                  <a:pt x="21295" y="7856"/>
                </a:lnTo>
                <a:lnTo>
                  <a:pt x="47649" y="0"/>
                </a:lnTo>
                <a:lnTo>
                  <a:pt x="5946660" y="0"/>
                </a:lnTo>
                <a:lnTo>
                  <a:pt x="5956157" y="873"/>
                </a:lnTo>
                <a:lnTo>
                  <a:pt x="5964940" y="3493"/>
                </a:lnTo>
                <a:lnTo>
                  <a:pt x="5973003" y="7856"/>
                </a:lnTo>
                <a:lnTo>
                  <a:pt x="5974719" y="9284"/>
                </a:lnTo>
                <a:lnTo>
                  <a:pt x="42594" y="9284"/>
                </a:lnTo>
                <a:lnTo>
                  <a:pt x="37731" y="10237"/>
                </a:lnTo>
                <a:lnTo>
                  <a:pt x="10497" y="37492"/>
                </a:lnTo>
                <a:lnTo>
                  <a:pt x="9529" y="42352"/>
                </a:lnTo>
                <a:lnTo>
                  <a:pt x="9529" y="776725"/>
                </a:lnTo>
                <a:lnTo>
                  <a:pt x="33061" y="806839"/>
                </a:lnTo>
                <a:lnTo>
                  <a:pt x="37731" y="808840"/>
                </a:lnTo>
                <a:lnTo>
                  <a:pt x="42594" y="809793"/>
                </a:lnTo>
                <a:lnTo>
                  <a:pt x="5975329" y="809793"/>
                </a:lnTo>
                <a:lnTo>
                  <a:pt x="5973003" y="811732"/>
                </a:lnTo>
                <a:lnTo>
                  <a:pt x="5964940" y="816094"/>
                </a:lnTo>
                <a:lnTo>
                  <a:pt x="5956157" y="818707"/>
                </a:lnTo>
                <a:lnTo>
                  <a:pt x="5946660" y="819576"/>
                </a:lnTo>
                <a:close/>
              </a:path>
              <a:path w="5994400" h="819784">
                <a:moveTo>
                  <a:pt x="5975329" y="809793"/>
                </a:moveTo>
                <a:lnTo>
                  <a:pt x="5951693" y="809793"/>
                </a:lnTo>
                <a:lnTo>
                  <a:pt x="5956563" y="808840"/>
                </a:lnTo>
                <a:lnTo>
                  <a:pt x="5961232" y="806839"/>
                </a:lnTo>
                <a:lnTo>
                  <a:pt x="5984762" y="776725"/>
                </a:lnTo>
                <a:lnTo>
                  <a:pt x="5984762" y="42352"/>
                </a:lnTo>
                <a:lnTo>
                  <a:pt x="5961232" y="12143"/>
                </a:lnTo>
                <a:lnTo>
                  <a:pt x="5951693" y="9284"/>
                </a:lnTo>
                <a:lnTo>
                  <a:pt x="5974719" y="9284"/>
                </a:lnTo>
                <a:lnTo>
                  <a:pt x="5994275" y="47403"/>
                </a:lnTo>
                <a:lnTo>
                  <a:pt x="5994300" y="771936"/>
                </a:lnTo>
                <a:lnTo>
                  <a:pt x="5993426" y="781446"/>
                </a:lnTo>
                <a:lnTo>
                  <a:pt x="5990806" y="790228"/>
                </a:lnTo>
                <a:lnTo>
                  <a:pt x="5986443" y="798284"/>
                </a:lnTo>
                <a:lnTo>
                  <a:pt x="5980340" y="805616"/>
                </a:lnTo>
                <a:lnTo>
                  <a:pt x="5975329" y="809793"/>
                </a:lnTo>
                <a:close/>
              </a:path>
            </a:pathLst>
          </a:custGeom>
          <a:solidFill>
            <a:srgbClr val="000000">
              <a:alpha val="50199"/>
            </a:srgbClr>
          </a:solidFill>
        </p:spPr>
        <p:txBody>
          <a:bodyPr wrap="square" lIns="0" tIns="0" rIns="0" bIns="0" rtlCol="0"/>
          <a:lstStyle/>
          <a:p/>
        </p:txBody>
      </p:sp>
      <p:sp>
        <p:nvSpPr>
          <p:cNvPr id="12" name="object 12"/>
          <p:cNvSpPr/>
          <p:nvPr/>
        </p:nvSpPr>
        <p:spPr>
          <a:xfrm>
            <a:off x="857337" y="7097484"/>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3" name="object 13"/>
          <p:cNvSpPr/>
          <p:nvPr/>
        </p:nvSpPr>
        <p:spPr>
          <a:xfrm>
            <a:off x="781107" y="7760085"/>
            <a:ext cx="5994400" cy="1486535"/>
          </a:xfrm>
          <a:custGeom>
            <a:avLst/>
            <a:gdLst/>
            <a:ahLst/>
            <a:cxnLst/>
            <a:rect l="l" t="t" r="r" b="b"/>
            <a:pathLst>
              <a:path w="5994400" h="1486534">
                <a:moveTo>
                  <a:pt x="5949604" y="1486386"/>
                </a:moveTo>
                <a:lnTo>
                  <a:pt x="44685" y="1486386"/>
                </a:lnTo>
                <a:lnTo>
                  <a:pt x="38133" y="1485775"/>
                </a:lnTo>
                <a:lnTo>
                  <a:pt x="3480" y="1457286"/>
                </a:lnTo>
                <a:lnTo>
                  <a:pt x="0" y="47549"/>
                </a:lnTo>
                <a:lnTo>
                  <a:pt x="863" y="38129"/>
                </a:lnTo>
                <a:lnTo>
                  <a:pt x="29348" y="3478"/>
                </a:lnTo>
                <a:lnTo>
                  <a:pt x="47641" y="0"/>
                </a:lnTo>
                <a:lnTo>
                  <a:pt x="5946651" y="0"/>
                </a:lnTo>
                <a:lnTo>
                  <a:pt x="5986435" y="21279"/>
                </a:lnTo>
                <a:lnTo>
                  <a:pt x="5994283" y="47549"/>
                </a:lnTo>
                <a:lnTo>
                  <a:pt x="5994283" y="1439082"/>
                </a:lnTo>
                <a:lnTo>
                  <a:pt x="5972995" y="1478801"/>
                </a:lnTo>
                <a:lnTo>
                  <a:pt x="5949604" y="1486386"/>
                </a:lnTo>
                <a:close/>
              </a:path>
            </a:pathLst>
          </a:custGeom>
          <a:solidFill>
            <a:srgbClr val="560475">
              <a:alpha val="3138"/>
            </a:srgbClr>
          </a:solidFill>
        </p:spPr>
        <p:txBody>
          <a:bodyPr wrap="square" lIns="0" tIns="0" rIns="0" bIns="0" rtlCol="0"/>
          <a:lstStyle/>
          <a:p/>
        </p:txBody>
      </p:sp>
      <p:sp>
        <p:nvSpPr>
          <p:cNvPr id="14" name="object 14"/>
          <p:cNvSpPr/>
          <p:nvPr/>
        </p:nvSpPr>
        <p:spPr>
          <a:xfrm>
            <a:off x="781098" y="7760085"/>
            <a:ext cx="5994400" cy="1487170"/>
          </a:xfrm>
          <a:custGeom>
            <a:avLst/>
            <a:gdLst/>
            <a:ahLst/>
            <a:cxnLst/>
            <a:rect l="l" t="t" r="r" b="b"/>
            <a:pathLst>
              <a:path w="5994400" h="1487170">
                <a:moveTo>
                  <a:pt x="5946660" y="1486662"/>
                </a:moveTo>
                <a:lnTo>
                  <a:pt x="47649" y="1486662"/>
                </a:lnTo>
                <a:lnTo>
                  <a:pt x="38141" y="1485775"/>
                </a:lnTo>
                <a:lnTo>
                  <a:pt x="3488" y="1457286"/>
                </a:lnTo>
                <a:lnTo>
                  <a:pt x="0" y="1438991"/>
                </a:lnTo>
                <a:lnTo>
                  <a:pt x="24" y="47375"/>
                </a:lnTo>
                <a:lnTo>
                  <a:pt x="21295" y="7830"/>
                </a:lnTo>
                <a:lnTo>
                  <a:pt x="47649" y="0"/>
                </a:lnTo>
                <a:lnTo>
                  <a:pt x="5946660" y="0"/>
                </a:lnTo>
                <a:lnTo>
                  <a:pt x="5956157" y="869"/>
                </a:lnTo>
                <a:lnTo>
                  <a:pt x="5964940" y="3478"/>
                </a:lnTo>
                <a:lnTo>
                  <a:pt x="5973003" y="7830"/>
                </a:lnTo>
                <a:lnTo>
                  <a:pt x="5974717" y="9255"/>
                </a:lnTo>
                <a:lnTo>
                  <a:pt x="42594" y="9255"/>
                </a:lnTo>
                <a:lnTo>
                  <a:pt x="37731" y="10208"/>
                </a:lnTo>
                <a:lnTo>
                  <a:pt x="10497" y="37463"/>
                </a:lnTo>
                <a:lnTo>
                  <a:pt x="9529" y="42324"/>
                </a:lnTo>
                <a:lnTo>
                  <a:pt x="9529" y="1443787"/>
                </a:lnTo>
                <a:lnTo>
                  <a:pt x="33061" y="1473902"/>
                </a:lnTo>
                <a:lnTo>
                  <a:pt x="37731" y="1475903"/>
                </a:lnTo>
                <a:lnTo>
                  <a:pt x="42594" y="1476856"/>
                </a:lnTo>
                <a:lnTo>
                  <a:pt x="5975342" y="1476856"/>
                </a:lnTo>
                <a:lnTo>
                  <a:pt x="5973003" y="1478801"/>
                </a:lnTo>
                <a:lnTo>
                  <a:pt x="5964940" y="1483156"/>
                </a:lnTo>
                <a:lnTo>
                  <a:pt x="5956157" y="1485775"/>
                </a:lnTo>
                <a:lnTo>
                  <a:pt x="5946660" y="1486662"/>
                </a:lnTo>
                <a:close/>
              </a:path>
              <a:path w="5994400" h="1487170">
                <a:moveTo>
                  <a:pt x="5975342" y="1476856"/>
                </a:moveTo>
                <a:lnTo>
                  <a:pt x="5951693" y="1476856"/>
                </a:lnTo>
                <a:lnTo>
                  <a:pt x="5956563" y="1475903"/>
                </a:lnTo>
                <a:lnTo>
                  <a:pt x="5961232" y="1473902"/>
                </a:lnTo>
                <a:lnTo>
                  <a:pt x="5984762" y="1443787"/>
                </a:lnTo>
                <a:lnTo>
                  <a:pt x="5984762" y="42324"/>
                </a:lnTo>
                <a:lnTo>
                  <a:pt x="5961232" y="12114"/>
                </a:lnTo>
                <a:lnTo>
                  <a:pt x="5951693" y="9255"/>
                </a:lnTo>
                <a:lnTo>
                  <a:pt x="5974717" y="9255"/>
                </a:lnTo>
                <a:lnTo>
                  <a:pt x="5994276" y="47375"/>
                </a:lnTo>
                <a:lnTo>
                  <a:pt x="5994300" y="1438991"/>
                </a:lnTo>
                <a:lnTo>
                  <a:pt x="5993426" y="1448501"/>
                </a:lnTo>
                <a:lnTo>
                  <a:pt x="5990806" y="1457286"/>
                </a:lnTo>
                <a:lnTo>
                  <a:pt x="5986443" y="1465351"/>
                </a:lnTo>
                <a:lnTo>
                  <a:pt x="5980340" y="1472702"/>
                </a:lnTo>
                <a:lnTo>
                  <a:pt x="5975342" y="1476856"/>
                </a:lnTo>
                <a:close/>
              </a:path>
            </a:pathLst>
          </a:custGeom>
          <a:solidFill>
            <a:srgbClr val="000000">
              <a:alpha val="50199"/>
            </a:srgbClr>
          </a:solidFill>
        </p:spPr>
        <p:txBody>
          <a:bodyPr wrap="square" lIns="0" tIns="0" rIns="0" bIns="0" rtlCol="0"/>
          <a:lstStyle/>
          <a:p/>
        </p:txBody>
      </p:sp>
      <p:sp>
        <p:nvSpPr>
          <p:cNvPr id="15" name="object 15"/>
          <p:cNvSpPr/>
          <p:nvPr/>
        </p:nvSpPr>
        <p:spPr>
          <a:xfrm>
            <a:off x="857337" y="796470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6" name="object 16"/>
          <p:cNvSpPr/>
          <p:nvPr/>
        </p:nvSpPr>
        <p:spPr>
          <a:xfrm>
            <a:off x="2486948" y="850906"/>
            <a:ext cx="2582600" cy="2382472"/>
          </a:xfrm>
          <a:prstGeom prst="rect">
            <a:avLst/>
          </a:prstGeom>
          <a:blipFill>
            <a:blip r:embed="rId2" cstate="print"/>
            <a:stretch>
              <a:fillRect/>
            </a:stretch>
          </a:blipFill>
        </p:spPr>
        <p:txBody>
          <a:bodyPr wrap="square" lIns="0" tIns="0" rIns="0" bIns="0" rtlCol="0"/>
          <a:lstStyle/>
          <a:p/>
        </p:txBody>
      </p:sp>
      <p:sp>
        <p:nvSpPr>
          <p:cNvPr id="17" name="object 17"/>
          <p:cNvSpPr/>
          <p:nvPr/>
        </p:nvSpPr>
        <p:spPr>
          <a:xfrm>
            <a:off x="809688" y="9608606"/>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16532" y="0"/>
                </a:lnTo>
                <a:lnTo>
                  <a:pt x="21587" y="0"/>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18" name="object 18"/>
          <p:cNvSpPr/>
          <p:nvPr/>
        </p:nvSpPr>
        <p:spPr>
          <a:xfrm>
            <a:off x="809688" y="9913563"/>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19" name="object 19"/>
          <p:cNvSpPr/>
          <p:nvPr/>
        </p:nvSpPr>
        <p:spPr>
          <a:xfrm>
            <a:off x="3192157" y="5043796"/>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0" name="object 20"/>
          <p:cNvSpPr/>
          <p:nvPr/>
        </p:nvSpPr>
        <p:spPr>
          <a:xfrm>
            <a:off x="3458993" y="5043796"/>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1" name="object 21"/>
          <p:cNvSpPr/>
          <p:nvPr/>
        </p:nvSpPr>
        <p:spPr>
          <a:xfrm>
            <a:off x="3859248" y="5043796"/>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2" name="object 22"/>
          <p:cNvSpPr/>
          <p:nvPr/>
        </p:nvSpPr>
        <p:spPr>
          <a:xfrm>
            <a:off x="4078435" y="5043796"/>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23" name="object 23"/>
          <p:cNvSpPr txBox="1"/>
          <p:nvPr/>
        </p:nvSpPr>
        <p:spPr>
          <a:xfrm>
            <a:off x="772121" y="3147722"/>
            <a:ext cx="6010910" cy="6849109"/>
          </a:xfrm>
          <a:prstGeom prst="rect">
            <a:avLst/>
          </a:prstGeom>
        </p:spPr>
        <p:txBody>
          <a:bodyPr wrap="square" lIns="0" tIns="94615" rIns="0" bIns="0" rtlCol="0" vert="horz">
            <a:spAutoFit/>
          </a:bodyPr>
          <a:lstStyle/>
          <a:p>
            <a:pPr algn="ctr" marL="1270">
              <a:lnSpc>
                <a:spcPct val="100000"/>
              </a:lnSpc>
              <a:spcBef>
                <a:spcPts val="745"/>
              </a:spcBef>
            </a:pPr>
            <a:r>
              <a:rPr dirty="0" sz="800">
                <a:latin typeface="Liberation Serif"/>
                <a:cs typeface="Liberation Serif"/>
              </a:rPr>
              <a:t>Figure </a:t>
            </a:r>
            <a:r>
              <a:rPr dirty="0" sz="900" spc="-85">
                <a:latin typeface="DejaVu Sans"/>
                <a:cs typeface="DejaVu Sans"/>
              </a:rPr>
              <a:t>2.5.6</a:t>
            </a:r>
            <a:r>
              <a:rPr dirty="0" sz="800" spc="-85">
                <a:latin typeface="Liberation Serif"/>
                <a:cs typeface="Liberation Serif"/>
              </a:rPr>
              <a:t>: </a:t>
            </a:r>
            <a:r>
              <a:rPr dirty="0" sz="800">
                <a:latin typeface="Liberation Serif"/>
                <a:cs typeface="Liberation Serif"/>
              </a:rPr>
              <a:t>There is a number </a:t>
            </a:r>
            <a:r>
              <a:rPr dirty="0" sz="800" spc="-15" i="1">
                <a:latin typeface="Arial"/>
                <a:cs typeface="Arial"/>
              </a:rPr>
              <a:t>c </a:t>
            </a:r>
            <a:r>
              <a:rPr dirty="0" sz="900" spc="-190">
                <a:latin typeface="DejaVu Sans"/>
                <a:cs typeface="DejaVu Sans"/>
              </a:rPr>
              <a:t>∈ </a:t>
            </a:r>
            <a:r>
              <a:rPr dirty="0" sz="900" spc="-60">
                <a:latin typeface="DejaVu Sans"/>
                <a:cs typeface="DejaVu Sans"/>
              </a:rPr>
              <a:t>[</a:t>
            </a:r>
            <a:r>
              <a:rPr dirty="0" sz="800" spc="-60" i="1">
                <a:latin typeface="Arial"/>
                <a:cs typeface="Arial"/>
              </a:rPr>
              <a:t>a</a:t>
            </a:r>
            <a:r>
              <a:rPr dirty="0" sz="900" spc="-60">
                <a:latin typeface="DejaVu Sans"/>
                <a:cs typeface="DejaVu Sans"/>
              </a:rPr>
              <a:t>,</a:t>
            </a:r>
            <a:r>
              <a:rPr dirty="0" sz="800" spc="-60" i="1">
                <a:latin typeface="Arial"/>
                <a:cs typeface="Arial"/>
              </a:rPr>
              <a:t>b</a:t>
            </a:r>
            <a:r>
              <a:rPr dirty="0" sz="900" spc="-60">
                <a:latin typeface="DejaVu Sans"/>
                <a:cs typeface="DejaVu Sans"/>
              </a:rPr>
              <a:t>] </a:t>
            </a:r>
            <a:r>
              <a:rPr dirty="0" sz="800">
                <a:latin typeface="Liberation Serif"/>
                <a:cs typeface="Liberation Serif"/>
              </a:rPr>
              <a:t>that </a:t>
            </a:r>
            <a:r>
              <a:rPr dirty="0" sz="800" spc="-5">
                <a:latin typeface="Liberation Serif"/>
                <a:cs typeface="Liberation Serif"/>
              </a:rPr>
              <a:t>satisfies </a:t>
            </a:r>
            <a:r>
              <a:rPr dirty="0" sz="800" spc="65" i="1">
                <a:latin typeface="Arial"/>
                <a:cs typeface="Arial"/>
              </a:rPr>
              <a:t>f</a:t>
            </a:r>
            <a:r>
              <a:rPr dirty="0" sz="900" spc="65">
                <a:latin typeface="DejaVu Sans"/>
                <a:cs typeface="DejaVu Sans"/>
              </a:rPr>
              <a:t>(</a:t>
            </a:r>
            <a:r>
              <a:rPr dirty="0" sz="800" spc="65" i="1">
                <a:latin typeface="Arial"/>
                <a:cs typeface="Arial"/>
              </a:rPr>
              <a:t>c</a:t>
            </a:r>
            <a:r>
              <a:rPr dirty="0" sz="900" spc="65">
                <a:latin typeface="DejaVu Sans"/>
                <a:cs typeface="DejaVu Sans"/>
              </a:rPr>
              <a:t>) </a:t>
            </a:r>
            <a:r>
              <a:rPr dirty="0" sz="900" spc="-65">
                <a:latin typeface="DejaVu Sans"/>
                <a:cs typeface="DejaVu Sans"/>
              </a:rPr>
              <a:t>=</a:t>
            </a:r>
            <a:r>
              <a:rPr dirty="0" sz="900" spc="-45">
                <a:latin typeface="DejaVu Sans"/>
                <a:cs typeface="DejaVu Sans"/>
              </a:rPr>
              <a:t> </a:t>
            </a:r>
            <a:r>
              <a:rPr dirty="0" sz="800" spc="10" i="1">
                <a:latin typeface="Arial"/>
                <a:cs typeface="Arial"/>
              </a:rPr>
              <a:t>z</a:t>
            </a:r>
            <a:r>
              <a:rPr dirty="0" sz="800" spc="10">
                <a:latin typeface="Liberation Serif"/>
                <a:cs typeface="Liberation Serif"/>
              </a:rPr>
              <a:t>.</a:t>
            </a:r>
            <a:endParaRPr sz="800">
              <a:latin typeface="Liberation Serif"/>
              <a:cs typeface="Liberation Serif"/>
            </a:endParaRPr>
          </a:p>
          <a:p>
            <a:pPr>
              <a:lnSpc>
                <a:spcPct val="100000"/>
              </a:lnSpc>
              <a:spcBef>
                <a:spcPts val="15"/>
              </a:spcBef>
            </a:pPr>
            <a:endParaRPr sz="700">
              <a:latin typeface="Times New Roman"/>
              <a:cs typeface="Times New Roman"/>
            </a:endParaRPr>
          </a:p>
          <a:p>
            <a:pPr algn="just" marL="88900">
              <a:lnSpc>
                <a:spcPct val="100000"/>
              </a:lnSpc>
              <a:spcBef>
                <a:spcPts val="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2.5.9</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Application </a:t>
            </a:r>
            <a:r>
              <a:rPr dirty="0" sz="1050" spc="10">
                <a:solidFill>
                  <a:srgbClr val="2E4E4E"/>
                </a:solidFill>
                <a:latin typeface="Liberation Sans"/>
                <a:cs typeface="Liberation Sans"/>
              </a:rPr>
              <a:t>of the </a:t>
            </a:r>
            <a:r>
              <a:rPr dirty="0" sz="1050" spc="5">
                <a:solidFill>
                  <a:srgbClr val="2E4E4E"/>
                </a:solidFill>
                <a:latin typeface="Liberation Sans"/>
                <a:cs typeface="Liberation Sans"/>
              </a:rPr>
              <a:t>Intermediate </a:t>
            </a:r>
            <a:r>
              <a:rPr dirty="0" sz="1050" spc="-5">
                <a:solidFill>
                  <a:srgbClr val="2E4E4E"/>
                </a:solidFill>
                <a:latin typeface="Liberation Sans"/>
                <a:cs typeface="Liberation Sans"/>
              </a:rPr>
              <a:t>Value</a:t>
            </a:r>
            <a:r>
              <a:rPr dirty="0" sz="1050" spc="-35">
                <a:solidFill>
                  <a:srgbClr val="2E4E4E"/>
                </a:solidFill>
                <a:latin typeface="Liberation Sans"/>
                <a:cs typeface="Liberation Sans"/>
              </a:rPr>
              <a:t> </a:t>
            </a:r>
            <a:r>
              <a:rPr dirty="0" sz="1050" spc="10">
                <a:solidFill>
                  <a:srgbClr val="2E4E4E"/>
                </a:solidFill>
                <a:latin typeface="Liberation Sans"/>
                <a:cs typeface="Liberation Sans"/>
              </a:rPr>
              <a:t>Theorem</a:t>
            </a:r>
            <a:endParaRPr sz="1050">
              <a:latin typeface="Liberation Sans"/>
              <a:cs typeface="Liberation Sans"/>
            </a:endParaRPr>
          </a:p>
          <a:p>
            <a:pPr algn="just" marL="88900">
              <a:lnSpc>
                <a:spcPct val="100000"/>
              </a:lnSpc>
              <a:spcBef>
                <a:spcPts val="275"/>
              </a:spcBef>
            </a:pPr>
            <a:r>
              <a:rPr dirty="0" sz="900">
                <a:latin typeface="Liberation Serif"/>
                <a:cs typeface="Liberation Serif"/>
              </a:rPr>
              <a:t>Show</a:t>
            </a:r>
            <a:r>
              <a:rPr dirty="0" sz="900" spc="-5">
                <a:latin typeface="Liberation Serif"/>
                <a:cs typeface="Liberation Serif"/>
              </a:rPr>
              <a:t> </a:t>
            </a:r>
            <a:r>
              <a:rPr dirty="0" sz="900">
                <a:latin typeface="Liberation Serif"/>
                <a:cs typeface="Liberation Serif"/>
              </a:rPr>
              <a:t>that</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114"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15" i="1">
                <a:latin typeface="Arial"/>
                <a:cs typeface="Arial"/>
              </a:rPr>
              <a:t>cosx</a:t>
            </a:r>
            <a:r>
              <a:rPr dirty="0" sz="900" spc="105" i="1">
                <a:latin typeface="Arial"/>
                <a:cs typeface="Arial"/>
              </a:rPr>
              <a:t> </a:t>
            </a:r>
            <a:r>
              <a:rPr dirty="0" sz="900">
                <a:latin typeface="Liberation Serif"/>
                <a:cs typeface="Liberation Serif"/>
              </a:rPr>
              <a:t>has</a:t>
            </a:r>
            <a:r>
              <a:rPr dirty="0" sz="900" spc="-5">
                <a:latin typeface="Liberation Serif"/>
                <a:cs typeface="Liberation Serif"/>
              </a:rPr>
              <a:t> </a:t>
            </a:r>
            <a:r>
              <a:rPr dirty="0" sz="900">
                <a:latin typeface="Liberation Serif"/>
                <a:cs typeface="Liberation Serif"/>
              </a:rPr>
              <a:t>at least one zero.</a:t>
            </a:r>
            <a:endParaRPr sz="900">
              <a:latin typeface="Liberation Serif"/>
              <a:cs typeface="Liberation Serif"/>
            </a:endParaRPr>
          </a:p>
          <a:p>
            <a:pPr algn="just" marL="88900">
              <a:lnSpc>
                <a:spcPct val="100000"/>
              </a:lnSpc>
              <a:spcBef>
                <a:spcPts val="390"/>
              </a:spcBef>
            </a:pPr>
            <a:r>
              <a:rPr dirty="0" sz="900" b="1">
                <a:latin typeface="Liberation Serif"/>
                <a:cs typeface="Liberation Serif"/>
              </a:rPr>
              <a:t>Solution</a:t>
            </a:r>
            <a:endParaRPr sz="900">
              <a:latin typeface="Liberation Serif"/>
              <a:cs typeface="Liberation Serif"/>
            </a:endParaRPr>
          </a:p>
          <a:p>
            <a:pPr algn="just" marL="88900" marR="81915">
              <a:lnSpc>
                <a:spcPts val="1200"/>
              </a:lnSpc>
              <a:spcBef>
                <a:spcPts val="360"/>
              </a:spcBef>
            </a:pPr>
            <a:r>
              <a:rPr dirty="0" sz="900">
                <a:latin typeface="Liberation Serif"/>
                <a:cs typeface="Liberation Serif"/>
              </a:rPr>
              <a:t>Since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14" i="1">
                <a:latin typeface="Arial"/>
                <a:cs typeface="Arial"/>
              </a:rPr>
              <a:t>x </a:t>
            </a:r>
            <a:r>
              <a:rPr dirty="0" sz="1050" spc="-110">
                <a:latin typeface="DejaVu Sans"/>
                <a:cs typeface="DejaVu Sans"/>
              </a:rPr>
              <a:t>− </a:t>
            </a:r>
            <a:r>
              <a:rPr dirty="0" sz="900" spc="15" i="1">
                <a:latin typeface="Arial"/>
                <a:cs typeface="Arial"/>
              </a:rPr>
              <a:t>cosx </a:t>
            </a:r>
            <a:r>
              <a:rPr dirty="0" sz="900">
                <a:latin typeface="Liberation Serif"/>
                <a:cs typeface="Liberation Serif"/>
              </a:rPr>
              <a:t>is continuous over </a:t>
            </a:r>
            <a:r>
              <a:rPr dirty="0" sz="1050" spc="-35">
                <a:latin typeface="DejaVu Sans"/>
                <a:cs typeface="DejaVu Sans"/>
              </a:rPr>
              <a:t>(−∞, </a:t>
            </a:r>
            <a:r>
              <a:rPr dirty="0" sz="1050" spc="-20">
                <a:latin typeface="DejaVu Sans"/>
                <a:cs typeface="DejaVu Sans"/>
              </a:rPr>
              <a:t>+∞) </a:t>
            </a:r>
            <a:r>
              <a:rPr dirty="0" sz="900">
                <a:latin typeface="Liberation Serif"/>
                <a:cs typeface="Liberation Serif"/>
              </a:rPr>
              <a:t>, it is continuous over any closed interval of the form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75" i="1">
                <a:latin typeface="Arial"/>
                <a:cs typeface="Arial"/>
              </a:rPr>
              <a:t>b</a:t>
            </a:r>
            <a:r>
              <a:rPr dirty="0" sz="1050" spc="-75">
                <a:latin typeface="DejaVu Sans"/>
                <a:cs typeface="DejaVu Sans"/>
              </a:rPr>
              <a:t>]</a:t>
            </a:r>
            <a:r>
              <a:rPr dirty="0" sz="900" spc="-75">
                <a:latin typeface="Liberation Serif"/>
                <a:cs typeface="Liberation Serif"/>
              </a:rPr>
              <a:t>. </a:t>
            </a:r>
            <a:r>
              <a:rPr dirty="0" sz="900">
                <a:latin typeface="Liberation Serif"/>
                <a:cs typeface="Liberation Serif"/>
              </a:rPr>
              <a:t>If you  can find an interval </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spc="-95" i="1">
                <a:latin typeface="Arial"/>
                <a:cs typeface="Arial"/>
              </a:rPr>
              <a:t>b</a:t>
            </a:r>
            <a:r>
              <a:rPr dirty="0" sz="1050" spc="-95">
                <a:latin typeface="DejaVu Sans"/>
                <a:cs typeface="DejaVu Sans"/>
              </a:rPr>
              <a:t>] </a:t>
            </a:r>
            <a:r>
              <a:rPr dirty="0" sz="900">
                <a:latin typeface="Liberation Serif"/>
                <a:cs typeface="Liberation Serif"/>
              </a:rPr>
              <a:t>such that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 </a:t>
            </a:r>
            <a:r>
              <a:rPr dirty="0" sz="900">
                <a:latin typeface="Liberation Serif"/>
                <a:cs typeface="Liberation Serif"/>
              </a:rPr>
              <a:t>and </a:t>
            </a:r>
            <a:r>
              <a:rPr dirty="0" sz="900" spc="35" i="1">
                <a:latin typeface="Arial"/>
                <a:cs typeface="Arial"/>
              </a:rPr>
              <a:t>f</a:t>
            </a:r>
            <a:r>
              <a:rPr dirty="0" sz="1050" spc="35">
                <a:latin typeface="DejaVu Sans"/>
                <a:cs typeface="DejaVu Sans"/>
              </a:rPr>
              <a:t>(</a:t>
            </a:r>
            <a:r>
              <a:rPr dirty="0" sz="900" spc="35" i="1">
                <a:latin typeface="Arial"/>
                <a:cs typeface="Arial"/>
              </a:rPr>
              <a:t>b</a:t>
            </a:r>
            <a:r>
              <a:rPr dirty="0" sz="1050" spc="35">
                <a:latin typeface="DejaVu Sans"/>
                <a:cs typeface="DejaVu Sans"/>
              </a:rPr>
              <a:t>) </a:t>
            </a:r>
            <a:r>
              <a:rPr dirty="0" sz="900">
                <a:latin typeface="Liberation Serif"/>
                <a:cs typeface="Liberation Serif"/>
              </a:rPr>
              <a:t>have opposite signs, you can use the Intermediate </a:t>
            </a:r>
            <a:r>
              <a:rPr dirty="0" sz="900" spc="-20">
                <a:latin typeface="Liberation Serif"/>
                <a:cs typeface="Liberation Serif"/>
              </a:rPr>
              <a:t>Value </a:t>
            </a:r>
            <a:r>
              <a:rPr dirty="0" sz="900">
                <a:latin typeface="Liberation Serif"/>
                <a:cs typeface="Liberation Serif"/>
              </a:rPr>
              <a:t>Theorem to  conclude</a:t>
            </a:r>
            <a:r>
              <a:rPr dirty="0" sz="900" spc="-5">
                <a:latin typeface="Liberation Serif"/>
                <a:cs typeface="Liberation Serif"/>
              </a:rPr>
              <a:t> </a:t>
            </a:r>
            <a:r>
              <a:rPr dirty="0" sz="900">
                <a:latin typeface="Liberation Serif"/>
                <a:cs typeface="Liberation Serif"/>
              </a:rPr>
              <a:t>there must be a real</a:t>
            </a:r>
            <a:r>
              <a:rPr dirty="0" sz="900" spc="-5">
                <a:latin typeface="Liberation Serif"/>
                <a:cs typeface="Liberation Serif"/>
              </a:rPr>
              <a:t> </a:t>
            </a:r>
            <a:r>
              <a:rPr dirty="0" sz="900">
                <a:latin typeface="Liberation Serif"/>
                <a:cs typeface="Liberation Serif"/>
              </a:rPr>
              <a:t>number c in</a:t>
            </a:r>
            <a:r>
              <a:rPr dirty="0" sz="900" spc="-5">
                <a:latin typeface="Liberation Serif"/>
                <a:cs typeface="Liberation Serif"/>
              </a:rPr>
              <a:t> </a:t>
            </a:r>
            <a:r>
              <a:rPr dirty="0" sz="1050" spc="-25">
                <a:latin typeface="DejaVu Sans"/>
                <a:cs typeface="DejaVu Sans"/>
              </a:rPr>
              <a:t>(</a:t>
            </a:r>
            <a:r>
              <a:rPr dirty="0" sz="900" spc="-25" i="1">
                <a:latin typeface="Arial"/>
                <a:cs typeface="Arial"/>
              </a:rPr>
              <a:t>a</a:t>
            </a:r>
            <a:r>
              <a:rPr dirty="0" sz="1050" spc="-25">
                <a:latin typeface="DejaVu Sans"/>
                <a:cs typeface="DejaVu Sans"/>
              </a:rPr>
              <a:t>,</a:t>
            </a:r>
            <a:r>
              <a:rPr dirty="0" sz="1050" spc="-160">
                <a:latin typeface="DejaVu Sans"/>
                <a:cs typeface="DejaVu Sans"/>
              </a:rPr>
              <a:t> </a:t>
            </a:r>
            <a:r>
              <a:rPr dirty="0" sz="900" spc="-40" i="1">
                <a:latin typeface="Arial"/>
                <a:cs typeface="Arial"/>
              </a:rPr>
              <a:t>b</a:t>
            </a:r>
            <a:r>
              <a:rPr dirty="0" sz="1050" spc="-40">
                <a:latin typeface="DejaVu Sans"/>
                <a:cs typeface="DejaVu Sans"/>
              </a:rPr>
              <a:t>)</a:t>
            </a:r>
            <a:r>
              <a:rPr dirty="0" sz="1050" spc="-125">
                <a:latin typeface="DejaVu Sans"/>
                <a:cs typeface="DejaVu Sans"/>
              </a:rPr>
              <a:t> </a:t>
            </a:r>
            <a:r>
              <a:rPr dirty="0" sz="900">
                <a:latin typeface="Liberation Serif"/>
                <a:cs typeface="Liberation Serif"/>
              </a:rPr>
              <a:t>that</a:t>
            </a:r>
            <a:r>
              <a:rPr dirty="0" sz="900" spc="-5">
                <a:latin typeface="Liberation Serif"/>
                <a:cs typeface="Liberation Serif"/>
              </a:rPr>
              <a:t> </a:t>
            </a:r>
            <a:r>
              <a:rPr dirty="0" sz="900">
                <a:latin typeface="Liberation Serif"/>
                <a:cs typeface="Liberation Serif"/>
              </a:rPr>
              <a:t>satisfies</a:t>
            </a:r>
            <a:r>
              <a:rPr dirty="0" sz="900" spc="-5">
                <a:latin typeface="Liberation Serif"/>
                <a:cs typeface="Liberation Serif"/>
              </a:rPr>
              <a:t> </a:t>
            </a:r>
            <a:r>
              <a:rPr dirty="0" sz="900" spc="45" i="1">
                <a:latin typeface="Arial"/>
                <a:cs typeface="Arial"/>
              </a:rPr>
              <a:t>f</a:t>
            </a:r>
            <a:r>
              <a:rPr dirty="0" sz="1050" spc="45">
                <a:latin typeface="DejaVu Sans"/>
                <a:cs typeface="DejaVu Sans"/>
              </a:rPr>
              <a:t>(</a:t>
            </a:r>
            <a:r>
              <a:rPr dirty="0" sz="900" spc="45" i="1">
                <a:latin typeface="Arial"/>
                <a:cs typeface="Arial"/>
              </a:rPr>
              <a:t>c</a:t>
            </a:r>
            <a:r>
              <a:rPr dirty="0" sz="1050" spc="4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0  </a:t>
            </a:r>
            <a:r>
              <a:rPr dirty="0" sz="900">
                <a:latin typeface="Liberation Serif"/>
                <a:cs typeface="Liberation Serif"/>
              </a:rPr>
              <a:t>. Note that</a:t>
            </a:r>
            <a:endParaRPr sz="900">
              <a:latin typeface="Liberation Serif"/>
              <a:cs typeface="Liberation Serif"/>
            </a:endParaRPr>
          </a:p>
          <a:p>
            <a:pPr algn="ctr" marR="97155">
              <a:lnSpc>
                <a:spcPct val="100000"/>
              </a:lnSpc>
              <a:spcBef>
                <a:spcPts val="135"/>
              </a:spcBef>
            </a:pPr>
            <a:r>
              <a:rPr dirty="0" sz="900" spc="10" i="1">
                <a:latin typeface="Arial"/>
                <a:cs typeface="Arial"/>
              </a:rPr>
              <a:t>f</a:t>
            </a:r>
            <a:r>
              <a:rPr dirty="0" sz="1050" spc="10">
                <a:latin typeface="DejaVu Sans"/>
                <a:cs typeface="DejaVu Sans"/>
              </a:rPr>
              <a:t>(0)</a:t>
            </a:r>
            <a:r>
              <a:rPr dirty="0" sz="1050" spc="-265">
                <a:latin typeface="DejaVu Sans"/>
                <a:cs typeface="DejaVu Sans"/>
              </a:rPr>
              <a:t> </a:t>
            </a:r>
            <a:r>
              <a:rPr dirty="0" sz="1050" spc="-110">
                <a:latin typeface="DejaVu Sans"/>
                <a:cs typeface="DejaVu Sans"/>
              </a:rPr>
              <a:t>= </a:t>
            </a:r>
            <a:r>
              <a:rPr dirty="0" sz="1050" spc="-175">
                <a:latin typeface="DejaVu Sans"/>
                <a:cs typeface="DejaVu Sans"/>
              </a:rPr>
              <a:t>0 </a:t>
            </a:r>
            <a:r>
              <a:rPr dirty="0" sz="1050" spc="-110">
                <a:latin typeface="DejaVu Sans"/>
                <a:cs typeface="DejaVu Sans"/>
              </a:rPr>
              <a:t>− </a:t>
            </a:r>
            <a:r>
              <a:rPr dirty="0" sz="900" spc="-45" i="1">
                <a:latin typeface="Arial"/>
                <a:cs typeface="Arial"/>
              </a:rPr>
              <a:t>cos</a:t>
            </a:r>
            <a:r>
              <a:rPr dirty="0" sz="1050" spc="-45">
                <a:latin typeface="DejaVu Sans"/>
                <a:cs typeface="DejaVu Sans"/>
              </a:rPr>
              <a:t>(0) </a:t>
            </a:r>
            <a:r>
              <a:rPr dirty="0" sz="1050" spc="-110">
                <a:latin typeface="DejaVu Sans"/>
                <a:cs typeface="DejaVu Sans"/>
              </a:rPr>
              <a:t>= </a:t>
            </a:r>
            <a:r>
              <a:rPr dirty="0" sz="1050" spc="-155">
                <a:latin typeface="DejaVu Sans"/>
                <a:cs typeface="DejaVu Sans"/>
              </a:rPr>
              <a:t>−1 </a:t>
            </a:r>
            <a:r>
              <a:rPr dirty="0" sz="1050" spc="-110">
                <a:latin typeface="DejaVu Sans"/>
                <a:cs typeface="DejaVu Sans"/>
              </a:rPr>
              <a:t>&lt; </a:t>
            </a:r>
            <a:r>
              <a:rPr dirty="0" sz="1050" spc="-175">
                <a:latin typeface="DejaVu Sans"/>
                <a:cs typeface="DejaVu Sans"/>
              </a:rPr>
              <a:t>0</a:t>
            </a:r>
            <a:endParaRPr sz="1050">
              <a:latin typeface="DejaVu Sans"/>
              <a:cs typeface="DejaVu Sans"/>
            </a:endParaRPr>
          </a:p>
          <a:p>
            <a:pPr algn="just" marL="88900">
              <a:lnSpc>
                <a:spcPct val="100000"/>
              </a:lnSpc>
              <a:spcBef>
                <a:spcPts val="395"/>
              </a:spcBef>
            </a:pPr>
            <a:r>
              <a:rPr dirty="0" sz="900">
                <a:latin typeface="Liberation Serif"/>
                <a:cs typeface="Liberation Serif"/>
              </a:rPr>
              <a:t>and</a:t>
            </a:r>
            <a:endParaRPr sz="900">
              <a:latin typeface="Liberation Serif"/>
              <a:cs typeface="Liberation Serif"/>
            </a:endParaRPr>
          </a:p>
          <a:p>
            <a:pPr algn="ctr" marL="1270">
              <a:lnSpc>
                <a:spcPts val="994"/>
              </a:lnSpc>
              <a:spcBef>
                <a:spcPts val="270"/>
              </a:spcBef>
            </a:pPr>
            <a:r>
              <a:rPr dirty="0" sz="900" spc="114" i="1">
                <a:latin typeface="Arial"/>
                <a:cs typeface="Arial"/>
              </a:rPr>
              <a:t>f</a:t>
            </a:r>
            <a:r>
              <a:rPr dirty="0" sz="1050" spc="114">
                <a:latin typeface="DejaVu Sans"/>
                <a:cs typeface="DejaVu Sans"/>
              </a:rPr>
              <a:t>( </a:t>
            </a:r>
            <a:r>
              <a:rPr dirty="0" baseline="38461" sz="975" spc="-60" i="1">
                <a:latin typeface="Arial"/>
                <a:cs typeface="Arial"/>
              </a:rPr>
              <a:t>π </a:t>
            </a:r>
            <a:r>
              <a:rPr dirty="0" sz="1050" spc="-25">
                <a:latin typeface="DejaVu Sans"/>
                <a:cs typeface="DejaVu Sans"/>
              </a:rPr>
              <a:t>) </a:t>
            </a:r>
            <a:r>
              <a:rPr dirty="0" sz="1050" spc="-110">
                <a:latin typeface="DejaVu Sans"/>
                <a:cs typeface="DejaVu Sans"/>
              </a:rPr>
              <a:t>= </a:t>
            </a:r>
            <a:r>
              <a:rPr dirty="0" baseline="38461" sz="975" spc="-60" i="1">
                <a:latin typeface="Arial"/>
                <a:cs typeface="Arial"/>
              </a:rPr>
              <a:t>π  </a:t>
            </a:r>
            <a:r>
              <a:rPr dirty="0" sz="1050" spc="-110">
                <a:latin typeface="DejaVu Sans"/>
                <a:cs typeface="DejaVu Sans"/>
              </a:rPr>
              <a:t>− </a:t>
            </a:r>
            <a:r>
              <a:rPr dirty="0" sz="900" spc="-15" i="1">
                <a:latin typeface="Arial"/>
                <a:cs typeface="Arial"/>
              </a:rPr>
              <a:t>cos </a:t>
            </a:r>
            <a:r>
              <a:rPr dirty="0" baseline="38461" sz="975" spc="-60" i="1">
                <a:latin typeface="Arial"/>
                <a:cs typeface="Arial"/>
              </a:rPr>
              <a:t>π  </a:t>
            </a:r>
            <a:r>
              <a:rPr dirty="0" sz="1050" spc="-110">
                <a:latin typeface="DejaVu Sans"/>
                <a:cs typeface="DejaVu Sans"/>
              </a:rPr>
              <a:t>= </a:t>
            </a:r>
            <a:r>
              <a:rPr dirty="0" baseline="38461" sz="975" spc="-60" i="1">
                <a:latin typeface="Arial"/>
                <a:cs typeface="Arial"/>
              </a:rPr>
              <a:t>π  </a:t>
            </a:r>
            <a:r>
              <a:rPr dirty="0" sz="1050" spc="-110">
                <a:latin typeface="DejaVu Sans"/>
                <a:cs typeface="DejaVu Sans"/>
              </a:rPr>
              <a:t>&gt; </a:t>
            </a:r>
            <a:r>
              <a:rPr dirty="0" sz="1050" spc="-175">
                <a:latin typeface="DejaVu Sans"/>
                <a:cs typeface="DejaVu Sans"/>
              </a:rPr>
              <a:t>0</a:t>
            </a:r>
            <a:r>
              <a:rPr dirty="0" sz="1050" spc="-50">
                <a:latin typeface="DejaVu Sans"/>
                <a:cs typeface="DejaVu Sans"/>
              </a:rPr>
              <a:t> </a:t>
            </a:r>
            <a:r>
              <a:rPr dirty="0" sz="900">
                <a:latin typeface="Liberation Serif"/>
                <a:cs typeface="Liberation Serif"/>
              </a:rPr>
              <a:t>.</a:t>
            </a:r>
            <a:endParaRPr sz="900">
              <a:latin typeface="Liberation Serif"/>
              <a:cs typeface="Liberation Serif"/>
            </a:endParaRPr>
          </a:p>
          <a:p>
            <a:pPr algn="ctr" marR="209550">
              <a:lnSpc>
                <a:spcPts val="575"/>
              </a:lnSpc>
              <a:tabLst>
                <a:tab pos="266700" algn="l"/>
                <a:tab pos="667385" algn="l"/>
                <a:tab pos="887094" algn="l"/>
              </a:tabLst>
            </a:pPr>
            <a:r>
              <a:rPr dirty="0" sz="700" spc="-100">
                <a:latin typeface="DejaVu Sans"/>
                <a:cs typeface="DejaVu Sans"/>
              </a:rPr>
              <a:t>2	2	2	2</a:t>
            </a:r>
            <a:endParaRPr sz="700">
              <a:latin typeface="DejaVu Sans"/>
              <a:cs typeface="DejaVu Sans"/>
            </a:endParaRPr>
          </a:p>
          <a:p>
            <a:pPr marL="88900" marR="80645">
              <a:lnSpc>
                <a:spcPts val="1200"/>
              </a:lnSpc>
              <a:spcBef>
                <a:spcPts val="100"/>
              </a:spcBef>
            </a:pPr>
            <a:r>
              <a:rPr dirty="0" sz="900">
                <a:latin typeface="Liberation Serif"/>
                <a:cs typeface="Liberation Serif"/>
              </a:rPr>
              <a:t>Using the Intermediate </a:t>
            </a:r>
            <a:r>
              <a:rPr dirty="0" sz="900" spc="-20">
                <a:latin typeface="Liberation Serif"/>
                <a:cs typeface="Liberation Serif"/>
              </a:rPr>
              <a:t>Value </a:t>
            </a:r>
            <a:r>
              <a:rPr dirty="0" sz="900">
                <a:latin typeface="Liberation Serif"/>
                <a:cs typeface="Liberation Serif"/>
              </a:rPr>
              <a:t>Theorem, we can see that there must be a real number c in </a:t>
            </a:r>
            <a:r>
              <a:rPr dirty="0" sz="1050" spc="-110">
                <a:latin typeface="DejaVu Sans"/>
                <a:cs typeface="DejaVu Sans"/>
              </a:rPr>
              <a:t>[0, </a:t>
            </a:r>
            <a:r>
              <a:rPr dirty="0" sz="900" spc="-30" i="1">
                <a:latin typeface="Arial"/>
                <a:cs typeface="Arial"/>
              </a:rPr>
              <a:t>π</a:t>
            </a:r>
            <a:r>
              <a:rPr dirty="0" sz="1050" spc="-30">
                <a:latin typeface="DejaVu Sans"/>
                <a:cs typeface="DejaVu Sans"/>
              </a:rPr>
              <a:t>/2] </a:t>
            </a:r>
            <a:r>
              <a:rPr dirty="0" sz="900">
                <a:latin typeface="Liberation Serif"/>
                <a:cs typeface="Liberation Serif"/>
              </a:rPr>
              <a:t>that satisfies </a:t>
            </a:r>
            <a:r>
              <a:rPr dirty="0" sz="900" spc="45" i="1">
                <a:latin typeface="Arial"/>
                <a:cs typeface="Arial"/>
              </a:rPr>
              <a:t>f</a:t>
            </a:r>
            <a:r>
              <a:rPr dirty="0" sz="1050" spc="45">
                <a:latin typeface="DejaVu Sans"/>
                <a:cs typeface="DejaVu Sans"/>
              </a:rPr>
              <a:t>(</a:t>
            </a:r>
            <a:r>
              <a:rPr dirty="0" sz="900" spc="45" i="1">
                <a:latin typeface="Arial"/>
                <a:cs typeface="Arial"/>
              </a:rPr>
              <a:t>c</a:t>
            </a:r>
            <a:r>
              <a:rPr dirty="0" sz="1050" spc="45">
                <a:latin typeface="DejaVu Sans"/>
                <a:cs typeface="DejaVu Sans"/>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  Therefore,</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114" i="1">
                <a:latin typeface="Arial"/>
                <a:cs typeface="Arial"/>
              </a:rPr>
              <a:t>x</a:t>
            </a:r>
            <a:r>
              <a:rPr dirty="0" sz="900" spc="-70" i="1">
                <a:latin typeface="Arial"/>
                <a:cs typeface="Arial"/>
              </a:rPr>
              <a:t> </a:t>
            </a:r>
            <a:r>
              <a:rPr dirty="0" sz="1050" spc="-110">
                <a:latin typeface="DejaVu Sans"/>
                <a:cs typeface="DejaVu Sans"/>
              </a:rPr>
              <a:t>−</a:t>
            </a:r>
            <a:r>
              <a:rPr dirty="0" sz="1050" spc="-204">
                <a:latin typeface="DejaVu Sans"/>
                <a:cs typeface="DejaVu Sans"/>
              </a:rPr>
              <a:t> </a:t>
            </a:r>
            <a:r>
              <a:rPr dirty="0" sz="900" spc="15" i="1">
                <a:latin typeface="Arial"/>
                <a:cs typeface="Arial"/>
              </a:rPr>
              <a:t>cosx</a:t>
            </a:r>
            <a:r>
              <a:rPr dirty="0" sz="900" spc="105" i="1">
                <a:latin typeface="Arial"/>
                <a:cs typeface="Arial"/>
              </a:rPr>
              <a:t> </a:t>
            </a:r>
            <a:r>
              <a:rPr dirty="0" sz="900">
                <a:latin typeface="Liberation Serif"/>
                <a:cs typeface="Liberation Serif"/>
              </a:rPr>
              <a:t>has at</a:t>
            </a:r>
            <a:r>
              <a:rPr dirty="0" sz="900" spc="-5">
                <a:latin typeface="Liberation Serif"/>
                <a:cs typeface="Liberation Serif"/>
              </a:rPr>
              <a:t> </a:t>
            </a:r>
            <a:r>
              <a:rPr dirty="0" sz="900">
                <a:latin typeface="Liberation Serif"/>
                <a:cs typeface="Liberation Serif"/>
              </a:rPr>
              <a:t>least one zero.</a:t>
            </a:r>
            <a:endParaRPr sz="900">
              <a:latin typeface="Liberation Serif"/>
              <a:cs typeface="Liberation Serif"/>
            </a:endParaRPr>
          </a:p>
          <a:p>
            <a:pPr marL="88900">
              <a:lnSpc>
                <a:spcPct val="100000"/>
              </a:lnSpc>
              <a:spcBef>
                <a:spcPts val="760"/>
              </a:spcBef>
            </a:pPr>
            <a:r>
              <a:rPr dirty="0" sz="1050" spc="10">
                <a:solidFill>
                  <a:srgbClr val="2E4E4E"/>
                </a:solidFill>
                <a:latin typeface="Liberation Sans"/>
                <a:cs typeface="Liberation Sans"/>
              </a:rPr>
              <a:t>Example </a:t>
            </a:r>
            <a:r>
              <a:rPr dirty="0" sz="1250" spc="-145">
                <a:solidFill>
                  <a:srgbClr val="2E4E4E"/>
                </a:solidFill>
                <a:latin typeface="DejaVu Sans"/>
                <a:cs typeface="DejaVu Sans"/>
              </a:rPr>
              <a:t>2.5.10</a:t>
            </a:r>
            <a:r>
              <a:rPr dirty="0" sz="1050" spc="-145">
                <a:solidFill>
                  <a:srgbClr val="2E4E4E"/>
                </a:solidFill>
                <a:latin typeface="Liberation Sans"/>
                <a:cs typeface="Liberation Sans"/>
              </a:rPr>
              <a:t>: </a:t>
            </a:r>
            <a:r>
              <a:rPr dirty="0" sz="1050" spc="15">
                <a:solidFill>
                  <a:srgbClr val="2E4E4E"/>
                </a:solidFill>
                <a:latin typeface="Liberation Sans"/>
                <a:cs typeface="Liberation Sans"/>
              </a:rPr>
              <a:t>When Can </a:t>
            </a:r>
            <a:r>
              <a:rPr dirty="0" sz="1050" spc="-20">
                <a:solidFill>
                  <a:srgbClr val="2E4E4E"/>
                </a:solidFill>
                <a:latin typeface="Liberation Sans"/>
                <a:cs typeface="Liberation Sans"/>
              </a:rPr>
              <a:t>You </a:t>
            </a:r>
            <a:r>
              <a:rPr dirty="0" sz="1050" spc="10">
                <a:solidFill>
                  <a:srgbClr val="2E4E4E"/>
                </a:solidFill>
                <a:latin typeface="Liberation Sans"/>
                <a:cs typeface="Liberation Sans"/>
              </a:rPr>
              <a:t>Apply the </a:t>
            </a:r>
            <a:r>
              <a:rPr dirty="0" sz="1050" spc="5">
                <a:solidFill>
                  <a:srgbClr val="2E4E4E"/>
                </a:solidFill>
                <a:latin typeface="Liberation Sans"/>
                <a:cs typeface="Liberation Sans"/>
              </a:rPr>
              <a:t>Intermediate </a:t>
            </a:r>
            <a:r>
              <a:rPr dirty="0" sz="1050" spc="-5">
                <a:solidFill>
                  <a:srgbClr val="2E4E4E"/>
                </a:solidFill>
                <a:latin typeface="Liberation Sans"/>
                <a:cs typeface="Liberation Sans"/>
              </a:rPr>
              <a:t>Value</a:t>
            </a:r>
            <a:r>
              <a:rPr dirty="0" sz="1050" spc="5">
                <a:solidFill>
                  <a:srgbClr val="2E4E4E"/>
                </a:solidFill>
                <a:latin typeface="Liberation Sans"/>
                <a:cs typeface="Liberation Sans"/>
              </a:rPr>
              <a:t> </a:t>
            </a:r>
            <a:r>
              <a:rPr dirty="0" sz="1050" spc="10">
                <a:solidFill>
                  <a:srgbClr val="2E4E4E"/>
                </a:solidFill>
                <a:latin typeface="Liberation Sans"/>
                <a:cs typeface="Liberation Sans"/>
              </a:rPr>
              <a:t>Theorem?</a:t>
            </a:r>
            <a:endParaRPr sz="1050">
              <a:latin typeface="Liberation Sans"/>
              <a:cs typeface="Liberation Sans"/>
            </a:endParaRPr>
          </a:p>
          <a:p>
            <a:pPr marL="88900" marR="79375">
              <a:lnSpc>
                <a:spcPts val="1200"/>
              </a:lnSpc>
              <a:spcBef>
                <a:spcPts val="365"/>
              </a:spcBef>
            </a:pPr>
            <a:r>
              <a:rPr dirty="0" sz="900">
                <a:latin typeface="Liberation Serif"/>
                <a:cs typeface="Liberation Serif"/>
              </a:rPr>
              <a:t>If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over </a:t>
            </a:r>
            <a:r>
              <a:rPr dirty="0" sz="1050" spc="-110">
                <a:latin typeface="DejaVu Sans"/>
                <a:cs typeface="DejaVu Sans"/>
              </a:rPr>
              <a:t>[0, 2], </a:t>
            </a:r>
            <a:r>
              <a:rPr dirty="0" sz="900" spc="10" i="1">
                <a:latin typeface="Arial"/>
                <a:cs typeface="Arial"/>
              </a:rPr>
              <a:t>f</a:t>
            </a:r>
            <a:r>
              <a:rPr dirty="0" sz="1050" spc="10">
                <a:latin typeface="DejaVu Sans"/>
                <a:cs typeface="DejaVu Sans"/>
              </a:rPr>
              <a:t>(0) </a:t>
            </a:r>
            <a:r>
              <a:rPr dirty="0" sz="1050" spc="-110">
                <a:latin typeface="DejaVu Sans"/>
                <a:cs typeface="DejaVu Sans"/>
              </a:rPr>
              <a:t>&gt; </a:t>
            </a:r>
            <a:r>
              <a:rPr dirty="0" sz="1050" spc="-175">
                <a:latin typeface="DejaVu Sans"/>
                <a:cs typeface="DejaVu Sans"/>
              </a:rPr>
              <a:t>0 </a:t>
            </a:r>
            <a:r>
              <a:rPr dirty="0" sz="900">
                <a:latin typeface="Liberation Serif"/>
                <a:cs typeface="Liberation Serif"/>
              </a:rPr>
              <a:t>and </a:t>
            </a:r>
            <a:r>
              <a:rPr dirty="0" sz="900" spc="10" i="1">
                <a:latin typeface="Arial"/>
                <a:cs typeface="Arial"/>
              </a:rPr>
              <a:t>f</a:t>
            </a:r>
            <a:r>
              <a:rPr dirty="0" sz="1050" spc="10">
                <a:latin typeface="DejaVu Sans"/>
                <a:cs typeface="DejaVu Sans"/>
              </a:rPr>
              <a:t>(2) </a:t>
            </a:r>
            <a:r>
              <a:rPr dirty="0" sz="1050" spc="-110">
                <a:latin typeface="DejaVu Sans"/>
                <a:cs typeface="DejaVu Sans"/>
              </a:rPr>
              <a:t>&gt; </a:t>
            </a:r>
            <a:r>
              <a:rPr dirty="0" sz="1050" spc="-175">
                <a:latin typeface="DejaVu Sans"/>
                <a:cs typeface="DejaVu Sans"/>
              </a:rPr>
              <a:t>0 </a:t>
            </a:r>
            <a:r>
              <a:rPr dirty="0" sz="900">
                <a:latin typeface="Liberation Serif"/>
                <a:cs typeface="Liberation Serif"/>
              </a:rPr>
              <a:t>, can we use the Intermediate </a:t>
            </a:r>
            <a:r>
              <a:rPr dirty="0" sz="900" spc="-20">
                <a:latin typeface="Liberation Serif"/>
                <a:cs typeface="Liberation Serif"/>
              </a:rPr>
              <a:t>Value </a:t>
            </a:r>
            <a:r>
              <a:rPr dirty="0" sz="900">
                <a:latin typeface="Liberation Serif"/>
                <a:cs typeface="Liberation Serif"/>
              </a:rPr>
              <a:t>Theorem to conclude that f(x)  has no zeros in the interval </a:t>
            </a:r>
            <a:r>
              <a:rPr dirty="0" sz="1050" spc="-110">
                <a:latin typeface="DejaVu Sans"/>
                <a:cs typeface="DejaVu Sans"/>
              </a:rPr>
              <a:t>[0, </a:t>
            </a:r>
            <a:r>
              <a:rPr dirty="0" sz="1050" spc="-100">
                <a:latin typeface="DejaVu Sans"/>
                <a:cs typeface="DejaVu Sans"/>
              </a:rPr>
              <a:t>2]</a:t>
            </a:r>
            <a:r>
              <a:rPr dirty="0" sz="900" spc="-100">
                <a:latin typeface="Liberation Serif"/>
                <a:cs typeface="Liberation Serif"/>
              </a:rPr>
              <a:t>?</a:t>
            </a:r>
            <a:r>
              <a:rPr dirty="0" sz="900" spc="-60">
                <a:latin typeface="Liberation Serif"/>
                <a:cs typeface="Liberation Serif"/>
              </a:rPr>
              <a:t> </a:t>
            </a:r>
            <a:r>
              <a:rPr dirty="0" sz="900">
                <a:latin typeface="Liberation Serif"/>
                <a:cs typeface="Liberation Serif"/>
              </a:rPr>
              <a:t>Explain.</a:t>
            </a:r>
            <a:endParaRPr sz="900">
              <a:latin typeface="Liberation Serif"/>
              <a:cs typeface="Liberation Serif"/>
            </a:endParaRPr>
          </a:p>
          <a:p>
            <a:pPr marL="88900">
              <a:lnSpc>
                <a:spcPct val="100000"/>
              </a:lnSpc>
              <a:spcBef>
                <a:spcPts val="365"/>
              </a:spcBef>
            </a:pPr>
            <a:r>
              <a:rPr dirty="0" sz="900" b="1">
                <a:latin typeface="Liberation Serif"/>
                <a:cs typeface="Liberation Serif"/>
              </a:rPr>
              <a:t>Solution</a:t>
            </a:r>
            <a:endParaRPr sz="900">
              <a:latin typeface="Liberation Serif"/>
              <a:cs typeface="Liberation Serif"/>
            </a:endParaRPr>
          </a:p>
          <a:p>
            <a:pPr algn="just" marL="88900" marR="84455">
              <a:lnSpc>
                <a:spcPts val="1200"/>
              </a:lnSpc>
              <a:spcBef>
                <a:spcPts val="360"/>
              </a:spcBef>
            </a:pPr>
            <a:r>
              <a:rPr dirty="0" sz="900">
                <a:latin typeface="Liberation Serif"/>
                <a:cs typeface="Liberation Serif"/>
              </a:rPr>
              <a:t>No. The Intermediate </a:t>
            </a:r>
            <a:r>
              <a:rPr dirty="0" sz="900" spc="-20">
                <a:latin typeface="Liberation Serif"/>
                <a:cs typeface="Liberation Serif"/>
              </a:rPr>
              <a:t>Value </a:t>
            </a:r>
            <a:r>
              <a:rPr dirty="0" sz="900">
                <a:latin typeface="Liberation Serif"/>
                <a:cs typeface="Liberation Serif"/>
              </a:rPr>
              <a:t>Theorem only allows us to conclude that we can find a value between </a:t>
            </a:r>
            <a:r>
              <a:rPr dirty="0" sz="900" spc="10" i="1">
                <a:latin typeface="Arial"/>
                <a:cs typeface="Arial"/>
              </a:rPr>
              <a:t>f</a:t>
            </a:r>
            <a:r>
              <a:rPr dirty="0" sz="1050" spc="10">
                <a:latin typeface="DejaVu Sans"/>
                <a:cs typeface="DejaVu Sans"/>
              </a:rPr>
              <a:t>(0) </a:t>
            </a:r>
            <a:r>
              <a:rPr dirty="0" sz="900">
                <a:latin typeface="Liberation Serif"/>
                <a:cs typeface="Liberation Serif"/>
              </a:rPr>
              <a:t>and </a:t>
            </a:r>
            <a:r>
              <a:rPr dirty="0" sz="900" spc="10" i="1">
                <a:latin typeface="Arial"/>
                <a:cs typeface="Arial"/>
              </a:rPr>
              <a:t>f</a:t>
            </a:r>
            <a:r>
              <a:rPr dirty="0" sz="1050" spc="10">
                <a:latin typeface="DejaVu Sans"/>
                <a:cs typeface="DejaVu Sans"/>
              </a:rPr>
              <a:t>(2) </a:t>
            </a:r>
            <a:r>
              <a:rPr dirty="0" sz="900">
                <a:latin typeface="Liberation Serif"/>
                <a:cs typeface="Liberation Serif"/>
              </a:rPr>
              <a:t>; it </a:t>
            </a:r>
            <a:r>
              <a:rPr dirty="0" sz="900" spc="-5">
                <a:latin typeface="Liberation Serif"/>
                <a:cs typeface="Liberation Serif"/>
              </a:rPr>
              <a:t>doesn’t  </a:t>
            </a:r>
            <a:r>
              <a:rPr dirty="0" sz="900">
                <a:latin typeface="Liberation Serif"/>
                <a:cs typeface="Liberation Serif"/>
              </a:rPr>
              <a:t>allow us to conclude that we </a:t>
            </a:r>
            <a:r>
              <a:rPr dirty="0" sz="900" spc="-5">
                <a:latin typeface="Liberation Serif"/>
                <a:cs typeface="Liberation Serif"/>
              </a:rPr>
              <a:t>can’t </a:t>
            </a:r>
            <a:r>
              <a:rPr dirty="0" sz="900">
                <a:latin typeface="Liberation Serif"/>
                <a:cs typeface="Liberation Serif"/>
              </a:rPr>
              <a:t>find other values. </a:t>
            </a:r>
            <a:r>
              <a:rPr dirty="0" sz="900" spc="-35">
                <a:latin typeface="Liberation Serif"/>
                <a:cs typeface="Liberation Serif"/>
              </a:rPr>
              <a:t>To </a:t>
            </a:r>
            <a:r>
              <a:rPr dirty="0" sz="900">
                <a:latin typeface="Liberation Serif"/>
                <a:cs typeface="Liberation Serif"/>
              </a:rPr>
              <a:t>see this more </a:t>
            </a:r>
            <a:r>
              <a:rPr dirty="0" sz="900" spc="-10">
                <a:latin typeface="Liberation Serif"/>
                <a:cs typeface="Liberation Serif"/>
              </a:rPr>
              <a:t>clearly, </a:t>
            </a:r>
            <a:r>
              <a:rPr dirty="0" sz="900">
                <a:latin typeface="Liberation Serif"/>
                <a:cs typeface="Liberation Serif"/>
              </a:rPr>
              <a:t>consider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35">
                <a:latin typeface="DejaVu Sans"/>
                <a:cs typeface="DejaVu Sans"/>
              </a:rPr>
              <a:t>(</a:t>
            </a:r>
            <a:r>
              <a:rPr dirty="0" sz="900" spc="35" i="1">
                <a:latin typeface="Arial"/>
                <a:cs typeface="Arial"/>
              </a:rPr>
              <a:t>x </a:t>
            </a:r>
            <a:r>
              <a:rPr dirty="0" sz="1050" spc="-110">
                <a:latin typeface="DejaVu Sans"/>
                <a:cs typeface="DejaVu Sans"/>
              </a:rPr>
              <a:t>− </a:t>
            </a:r>
            <a:r>
              <a:rPr dirty="0" sz="1050" spc="-90">
                <a:latin typeface="DejaVu Sans"/>
                <a:cs typeface="DejaVu Sans"/>
              </a:rPr>
              <a:t>1)</a:t>
            </a:r>
            <a:r>
              <a:rPr dirty="0" baseline="31746" sz="1050" spc="-135">
                <a:latin typeface="DejaVu Sans"/>
                <a:cs typeface="DejaVu Sans"/>
              </a:rPr>
              <a:t>2 </a:t>
            </a:r>
            <a:r>
              <a:rPr dirty="0" sz="900">
                <a:latin typeface="Liberation Serif"/>
                <a:cs typeface="Liberation Serif"/>
              </a:rPr>
              <a:t>. It  satisfies </a:t>
            </a:r>
            <a:r>
              <a:rPr dirty="0" sz="900" spc="10" i="1">
                <a:latin typeface="Arial"/>
                <a:cs typeface="Arial"/>
              </a:rPr>
              <a:t>f</a:t>
            </a:r>
            <a:r>
              <a:rPr dirty="0" sz="1050" spc="10">
                <a:latin typeface="DejaVu Sans"/>
                <a:cs typeface="DejaVu Sans"/>
              </a:rPr>
              <a:t>(0) </a:t>
            </a:r>
            <a:r>
              <a:rPr dirty="0" sz="1050" spc="-110">
                <a:latin typeface="DejaVu Sans"/>
                <a:cs typeface="DejaVu Sans"/>
              </a:rPr>
              <a:t>= </a:t>
            </a:r>
            <a:r>
              <a:rPr dirty="0" sz="1050" spc="-175">
                <a:latin typeface="DejaVu Sans"/>
                <a:cs typeface="DejaVu Sans"/>
              </a:rPr>
              <a:t>1 </a:t>
            </a:r>
            <a:r>
              <a:rPr dirty="0" sz="1050" spc="-110">
                <a:latin typeface="DejaVu Sans"/>
                <a:cs typeface="DejaVu Sans"/>
              </a:rPr>
              <a:t>&gt; </a:t>
            </a:r>
            <a:r>
              <a:rPr dirty="0" sz="1050" spc="-105">
                <a:latin typeface="DejaVu Sans"/>
                <a:cs typeface="DejaVu Sans"/>
              </a:rPr>
              <a:t>0, </a:t>
            </a:r>
            <a:r>
              <a:rPr dirty="0" sz="900" spc="10" i="1">
                <a:latin typeface="Arial"/>
                <a:cs typeface="Arial"/>
              </a:rPr>
              <a:t>f</a:t>
            </a:r>
            <a:r>
              <a:rPr dirty="0" sz="1050" spc="10">
                <a:latin typeface="DejaVu Sans"/>
                <a:cs typeface="DejaVu Sans"/>
              </a:rPr>
              <a:t>(2) </a:t>
            </a:r>
            <a:r>
              <a:rPr dirty="0" sz="1050" spc="-110">
                <a:latin typeface="DejaVu Sans"/>
                <a:cs typeface="DejaVu Sans"/>
              </a:rPr>
              <a:t>= </a:t>
            </a:r>
            <a:r>
              <a:rPr dirty="0" sz="1050" spc="-175">
                <a:latin typeface="DejaVu Sans"/>
                <a:cs typeface="DejaVu Sans"/>
              </a:rPr>
              <a:t>1 </a:t>
            </a:r>
            <a:r>
              <a:rPr dirty="0" sz="1050" spc="-110">
                <a:latin typeface="DejaVu Sans"/>
                <a:cs typeface="DejaVu Sans"/>
              </a:rPr>
              <a:t>&gt; </a:t>
            </a:r>
            <a:r>
              <a:rPr dirty="0" sz="1050" spc="-175">
                <a:latin typeface="DejaVu Sans"/>
                <a:cs typeface="DejaVu Sans"/>
              </a:rPr>
              <a:t>0 </a:t>
            </a:r>
            <a:r>
              <a:rPr dirty="0" sz="900">
                <a:latin typeface="Liberation Serif"/>
                <a:cs typeface="Liberation Serif"/>
              </a:rPr>
              <a:t>, and </a:t>
            </a:r>
            <a:r>
              <a:rPr dirty="0" sz="900" spc="10" i="1">
                <a:latin typeface="Arial"/>
                <a:cs typeface="Arial"/>
              </a:rPr>
              <a:t>f</a:t>
            </a:r>
            <a:r>
              <a:rPr dirty="0" sz="1050" spc="10">
                <a:latin typeface="DejaVu Sans"/>
                <a:cs typeface="DejaVu Sans"/>
              </a:rPr>
              <a:t>(1)</a:t>
            </a:r>
            <a:r>
              <a:rPr dirty="0" sz="1050" spc="-229">
                <a:latin typeface="DejaVu Sans"/>
                <a:cs typeface="DejaVu Sans"/>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a:t>
            </a:r>
            <a:endParaRPr sz="900">
              <a:latin typeface="Liberation Serif"/>
              <a:cs typeface="Liberation Serif"/>
            </a:endParaRPr>
          </a:p>
          <a:p>
            <a:pPr algn="just" marL="88900">
              <a:lnSpc>
                <a:spcPct val="100000"/>
              </a:lnSpc>
              <a:spcBef>
                <a:spcPts val="685"/>
              </a:spcBef>
            </a:pPr>
            <a:r>
              <a:rPr dirty="0" sz="1050" spc="10">
                <a:solidFill>
                  <a:srgbClr val="2E4E4E"/>
                </a:solidFill>
                <a:latin typeface="Liberation Sans"/>
                <a:cs typeface="Liberation Sans"/>
              </a:rPr>
              <a:t>Example </a:t>
            </a:r>
            <a:r>
              <a:rPr dirty="0" sz="1250" spc="-145">
                <a:solidFill>
                  <a:srgbClr val="2E4E4E"/>
                </a:solidFill>
                <a:latin typeface="DejaVu Sans"/>
                <a:cs typeface="DejaVu Sans"/>
              </a:rPr>
              <a:t>2.5.11</a:t>
            </a:r>
            <a:r>
              <a:rPr dirty="0" sz="1050" spc="-145">
                <a:solidFill>
                  <a:srgbClr val="2E4E4E"/>
                </a:solidFill>
                <a:latin typeface="Liberation Sans"/>
                <a:cs typeface="Liberation Sans"/>
              </a:rPr>
              <a:t>: </a:t>
            </a:r>
            <a:r>
              <a:rPr dirty="0" sz="1050" spc="15">
                <a:solidFill>
                  <a:srgbClr val="2E4E4E"/>
                </a:solidFill>
                <a:latin typeface="Liberation Sans"/>
                <a:cs typeface="Liberation Sans"/>
              </a:rPr>
              <a:t>When Can </a:t>
            </a:r>
            <a:r>
              <a:rPr dirty="0" sz="1050" spc="-20">
                <a:solidFill>
                  <a:srgbClr val="2E4E4E"/>
                </a:solidFill>
                <a:latin typeface="Liberation Sans"/>
                <a:cs typeface="Liberation Sans"/>
              </a:rPr>
              <a:t>You </a:t>
            </a:r>
            <a:r>
              <a:rPr dirty="0" sz="1050" spc="10">
                <a:solidFill>
                  <a:srgbClr val="2E4E4E"/>
                </a:solidFill>
                <a:latin typeface="Liberation Sans"/>
                <a:cs typeface="Liberation Sans"/>
              </a:rPr>
              <a:t>Apply the </a:t>
            </a:r>
            <a:r>
              <a:rPr dirty="0" sz="1050" spc="5">
                <a:solidFill>
                  <a:srgbClr val="2E4E4E"/>
                </a:solidFill>
                <a:latin typeface="Liberation Sans"/>
                <a:cs typeface="Liberation Sans"/>
              </a:rPr>
              <a:t>Intermediate </a:t>
            </a:r>
            <a:r>
              <a:rPr dirty="0" sz="1050" spc="-5">
                <a:solidFill>
                  <a:srgbClr val="2E4E4E"/>
                </a:solidFill>
                <a:latin typeface="Liberation Sans"/>
                <a:cs typeface="Liberation Sans"/>
              </a:rPr>
              <a:t>Value</a:t>
            </a:r>
            <a:r>
              <a:rPr dirty="0" sz="1050" spc="5">
                <a:solidFill>
                  <a:srgbClr val="2E4E4E"/>
                </a:solidFill>
                <a:latin typeface="Liberation Sans"/>
                <a:cs typeface="Liberation Sans"/>
              </a:rPr>
              <a:t> </a:t>
            </a:r>
            <a:r>
              <a:rPr dirty="0" sz="1050" spc="10">
                <a:solidFill>
                  <a:srgbClr val="2E4E4E"/>
                </a:solidFill>
                <a:latin typeface="Liberation Sans"/>
                <a:cs typeface="Liberation Sans"/>
              </a:rPr>
              <a:t>Theorem?</a:t>
            </a:r>
            <a:endParaRPr sz="1050">
              <a:latin typeface="Liberation Sans"/>
              <a:cs typeface="Liberation Sans"/>
            </a:endParaRPr>
          </a:p>
          <a:p>
            <a:pPr algn="just" marL="88900">
              <a:lnSpc>
                <a:spcPct val="100000"/>
              </a:lnSpc>
              <a:spcBef>
                <a:spcPts val="350"/>
              </a:spcBef>
            </a:pPr>
            <a:r>
              <a:rPr dirty="0" sz="900">
                <a:latin typeface="Liberation Serif"/>
                <a:cs typeface="Liberation Serif"/>
              </a:rPr>
              <a:t>For</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25">
                <a:latin typeface="DejaVu Sans"/>
                <a:cs typeface="DejaVu Sans"/>
              </a:rPr>
              <a:t>1/</a:t>
            </a:r>
            <a:r>
              <a:rPr dirty="0" sz="900" spc="25" i="1">
                <a:latin typeface="Arial"/>
                <a:cs typeface="Arial"/>
              </a:rPr>
              <a:t>x</a:t>
            </a:r>
            <a:r>
              <a:rPr dirty="0" sz="1050" spc="25">
                <a:latin typeface="DejaVu Sans"/>
                <a:cs typeface="DejaVu Sans"/>
              </a:rPr>
              <a:t>,</a:t>
            </a:r>
            <a:r>
              <a:rPr dirty="0" sz="1050" spc="-160">
                <a:latin typeface="DejaVu Sans"/>
                <a:cs typeface="DejaVu Sans"/>
              </a:rPr>
              <a:t> </a:t>
            </a:r>
            <a:r>
              <a:rPr dirty="0" sz="900" spc="-20" i="1">
                <a:latin typeface="Arial"/>
                <a:cs typeface="Arial"/>
              </a:rPr>
              <a:t>f</a:t>
            </a:r>
            <a:r>
              <a:rPr dirty="0" sz="1050" spc="-20">
                <a:latin typeface="DejaVu Sans"/>
                <a:cs typeface="DejaVu Sans"/>
              </a:rPr>
              <a:t>(−1)</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55">
                <a:latin typeface="DejaVu Sans"/>
                <a:cs typeface="DejaVu Sans"/>
              </a:rPr>
              <a:t>−1</a:t>
            </a:r>
            <a:r>
              <a:rPr dirty="0" sz="1050" spc="-80">
                <a:latin typeface="DejaVu Sans"/>
                <a:cs typeface="DejaVu Sans"/>
              </a:rPr>
              <a:t> </a:t>
            </a:r>
            <a:r>
              <a:rPr dirty="0" sz="1050" spc="-110">
                <a:latin typeface="DejaVu Sans"/>
                <a:cs typeface="DejaVu Sans"/>
              </a:rPr>
              <a:t>&lt;</a:t>
            </a:r>
            <a:r>
              <a:rPr dirty="0" sz="1050" spc="-130">
                <a:latin typeface="DejaVu Sans"/>
                <a:cs typeface="DejaVu Sans"/>
              </a:rPr>
              <a:t> </a:t>
            </a:r>
            <a:r>
              <a:rPr dirty="0" sz="1050" spc="-175">
                <a:latin typeface="DejaVu Sans"/>
                <a:cs typeface="DejaVu Sans"/>
              </a:rPr>
              <a:t>0</a:t>
            </a:r>
            <a:r>
              <a:rPr dirty="0" sz="1050" spc="-105">
                <a:latin typeface="DejaVu Sans"/>
                <a:cs typeface="DejaVu Sans"/>
              </a:rPr>
              <a:t> </a:t>
            </a:r>
            <a:r>
              <a:rPr dirty="0" sz="900">
                <a:latin typeface="Liberation Serif"/>
                <a:cs typeface="Liberation Serif"/>
              </a:rPr>
              <a:t>and </a:t>
            </a:r>
            <a:r>
              <a:rPr dirty="0" sz="900" spc="10" i="1">
                <a:latin typeface="Arial"/>
                <a:cs typeface="Arial"/>
              </a:rPr>
              <a:t>f</a:t>
            </a:r>
            <a:r>
              <a:rPr dirty="0" sz="1050" spc="10">
                <a:latin typeface="DejaVu Sans"/>
                <a:cs typeface="DejaVu Sans"/>
              </a:rPr>
              <a:t>(1)</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1</a:t>
            </a:r>
            <a:r>
              <a:rPr dirty="0" sz="1050" spc="-80">
                <a:latin typeface="DejaVu Sans"/>
                <a:cs typeface="DejaVu Sans"/>
              </a:rPr>
              <a:t> </a:t>
            </a:r>
            <a:r>
              <a:rPr dirty="0" sz="1050" spc="-110">
                <a:latin typeface="DejaVu Sans"/>
                <a:cs typeface="DejaVu Sans"/>
              </a:rPr>
              <a:t>&gt;</a:t>
            </a:r>
            <a:r>
              <a:rPr dirty="0" sz="1050" spc="-130">
                <a:latin typeface="DejaVu Sans"/>
                <a:cs typeface="DejaVu Sans"/>
              </a:rPr>
              <a:t> </a:t>
            </a:r>
            <a:r>
              <a:rPr dirty="0" sz="1050" spc="-175">
                <a:latin typeface="DejaVu Sans"/>
                <a:cs typeface="DejaVu Sans"/>
              </a:rPr>
              <a:t>0</a:t>
            </a:r>
            <a:r>
              <a:rPr dirty="0" sz="1050" spc="-114">
                <a:latin typeface="DejaVu Sans"/>
                <a:cs typeface="DejaVu Sans"/>
              </a:rPr>
              <a:t> </a:t>
            </a:r>
            <a:r>
              <a:rPr dirty="0" sz="900">
                <a:latin typeface="Liberation Serif"/>
                <a:cs typeface="Liberation Serif"/>
              </a:rPr>
              <a:t>. Can we conclude that</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
                <a:latin typeface="DejaVu Sans"/>
                <a:cs typeface="DejaVu Sans"/>
              </a:rPr>
              <a:t> </a:t>
            </a:r>
            <a:r>
              <a:rPr dirty="0" sz="900">
                <a:latin typeface="Liberation Serif"/>
                <a:cs typeface="Liberation Serif"/>
              </a:rPr>
              <a:t>has a zero in the interval </a:t>
            </a:r>
            <a:r>
              <a:rPr dirty="0" sz="1050" spc="-114">
                <a:latin typeface="DejaVu Sans"/>
                <a:cs typeface="DejaVu Sans"/>
              </a:rPr>
              <a:t>[−1,</a:t>
            </a:r>
            <a:r>
              <a:rPr dirty="0" sz="1050" spc="-160">
                <a:latin typeface="DejaVu Sans"/>
                <a:cs typeface="DejaVu Sans"/>
              </a:rPr>
              <a:t> </a:t>
            </a:r>
            <a:r>
              <a:rPr dirty="0" sz="1050" spc="-90">
                <a:latin typeface="DejaVu Sans"/>
                <a:cs typeface="DejaVu Sans"/>
              </a:rPr>
              <a:t>1]</a:t>
            </a:r>
            <a:r>
              <a:rPr dirty="0" sz="900" spc="-90">
                <a:latin typeface="Liberation Serif"/>
                <a:cs typeface="Liberation Serif"/>
              </a:rPr>
              <a:t>?</a:t>
            </a:r>
            <a:endParaRPr sz="900">
              <a:latin typeface="Liberation Serif"/>
              <a:cs typeface="Liberation Serif"/>
            </a:endParaRPr>
          </a:p>
          <a:p>
            <a:pPr algn="just" marL="88900">
              <a:lnSpc>
                <a:spcPct val="100000"/>
              </a:lnSpc>
              <a:spcBef>
                <a:spcPts val="395"/>
              </a:spcBef>
            </a:pPr>
            <a:r>
              <a:rPr dirty="0" sz="900" b="1">
                <a:latin typeface="Liberation Serif"/>
                <a:cs typeface="Liberation Serif"/>
              </a:rPr>
              <a:t>Solution</a:t>
            </a:r>
            <a:endParaRPr sz="900">
              <a:latin typeface="Liberation Serif"/>
              <a:cs typeface="Liberation Serif"/>
            </a:endParaRPr>
          </a:p>
          <a:p>
            <a:pPr algn="just" marL="88900">
              <a:lnSpc>
                <a:spcPct val="100000"/>
              </a:lnSpc>
              <a:spcBef>
                <a:spcPts val="195"/>
              </a:spcBef>
            </a:pPr>
            <a:r>
              <a:rPr dirty="0" sz="900">
                <a:latin typeface="Liberation Serif"/>
                <a:cs typeface="Liberation Serif"/>
              </a:rPr>
              <a:t>No. The function is not continuous over </a:t>
            </a:r>
            <a:r>
              <a:rPr dirty="0" sz="1050" spc="-114">
                <a:latin typeface="DejaVu Sans"/>
                <a:cs typeface="DejaVu Sans"/>
              </a:rPr>
              <a:t>[−1, </a:t>
            </a:r>
            <a:r>
              <a:rPr dirty="0" sz="1050" spc="-90">
                <a:latin typeface="DejaVu Sans"/>
                <a:cs typeface="DejaVu Sans"/>
              </a:rPr>
              <a:t>1]</a:t>
            </a:r>
            <a:r>
              <a:rPr dirty="0" sz="900" spc="-90">
                <a:latin typeface="Liberation Serif"/>
                <a:cs typeface="Liberation Serif"/>
              </a:rPr>
              <a:t>. </a:t>
            </a:r>
            <a:r>
              <a:rPr dirty="0" sz="900">
                <a:latin typeface="Liberation Serif"/>
                <a:cs typeface="Liberation Serif"/>
              </a:rPr>
              <a:t>The Intermediate </a:t>
            </a:r>
            <a:r>
              <a:rPr dirty="0" sz="900" spc="-20">
                <a:latin typeface="Liberation Serif"/>
                <a:cs typeface="Liberation Serif"/>
              </a:rPr>
              <a:t>Value </a:t>
            </a:r>
            <a:r>
              <a:rPr dirty="0" sz="900">
                <a:latin typeface="Liberation Serif"/>
                <a:cs typeface="Liberation Serif"/>
              </a:rPr>
              <a:t>Theorem does not apply</a:t>
            </a:r>
            <a:r>
              <a:rPr dirty="0" sz="900" spc="-100">
                <a:latin typeface="Liberation Serif"/>
                <a:cs typeface="Liberation Serif"/>
              </a:rPr>
              <a:t> </a:t>
            </a:r>
            <a:r>
              <a:rPr dirty="0" sz="900">
                <a:latin typeface="Liberation Serif"/>
                <a:cs typeface="Liberation Serif"/>
              </a:rPr>
              <a:t>here.</a:t>
            </a:r>
            <a:endParaRPr sz="900">
              <a:latin typeface="Liberation Serif"/>
              <a:cs typeface="Liberation Serif"/>
            </a:endParaRPr>
          </a:p>
          <a:p>
            <a:pPr algn="just" marL="88900">
              <a:lnSpc>
                <a:spcPct val="100000"/>
              </a:lnSpc>
              <a:spcBef>
                <a:spcPts val="790"/>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2.5.5</a:t>
            </a:r>
            <a:endParaRPr sz="1250">
              <a:latin typeface="DejaVu Sans"/>
              <a:cs typeface="DejaVu Sans"/>
            </a:endParaRPr>
          </a:p>
          <a:p>
            <a:pPr algn="just" marL="88900">
              <a:lnSpc>
                <a:spcPct val="100000"/>
              </a:lnSpc>
              <a:spcBef>
                <a:spcPts val="275"/>
              </a:spcBef>
            </a:pPr>
            <a:r>
              <a:rPr dirty="0" sz="900">
                <a:latin typeface="Liberation Serif"/>
                <a:cs typeface="Liberation Serif"/>
              </a:rPr>
              <a:t>Show that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5" i="1">
                <a:latin typeface="Arial"/>
                <a:cs typeface="Arial"/>
              </a:rPr>
              <a:t>x</a:t>
            </a:r>
            <a:r>
              <a:rPr dirty="0" baseline="23809" sz="1050" spc="7">
                <a:latin typeface="DejaVu Sans"/>
                <a:cs typeface="DejaVu Sans"/>
              </a:rPr>
              <a:t>3 </a:t>
            </a:r>
            <a:r>
              <a:rPr dirty="0" sz="1050" spc="-110">
                <a:latin typeface="DejaVu Sans"/>
                <a:cs typeface="DejaVu Sans"/>
              </a:rPr>
              <a:t>− </a:t>
            </a:r>
            <a:r>
              <a:rPr dirty="0" sz="900" spc="5" i="1">
                <a:latin typeface="Arial"/>
                <a:cs typeface="Arial"/>
              </a:rPr>
              <a:t>x</a:t>
            </a:r>
            <a:r>
              <a:rPr dirty="0" baseline="23809" sz="1050" spc="7">
                <a:latin typeface="DejaVu Sans"/>
                <a:cs typeface="DejaVu Sans"/>
              </a:rPr>
              <a:t>2 </a:t>
            </a:r>
            <a:r>
              <a:rPr dirty="0" sz="1050" spc="-110">
                <a:latin typeface="DejaVu Sans"/>
                <a:cs typeface="DejaVu Sans"/>
              </a:rPr>
              <a:t>− </a:t>
            </a:r>
            <a:r>
              <a:rPr dirty="0" sz="1050" spc="-15">
                <a:latin typeface="DejaVu Sans"/>
                <a:cs typeface="DejaVu Sans"/>
              </a:rPr>
              <a:t>3</a:t>
            </a:r>
            <a:r>
              <a:rPr dirty="0" sz="900" spc="-15" i="1">
                <a:latin typeface="Arial"/>
                <a:cs typeface="Arial"/>
              </a:rPr>
              <a:t>x </a:t>
            </a:r>
            <a:r>
              <a:rPr dirty="0" sz="1050" spc="-110">
                <a:latin typeface="DejaVu Sans"/>
                <a:cs typeface="DejaVu Sans"/>
              </a:rPr>
              <a:t>+ </a:t>
            </a:r>
            <a:r>
              <a:rPr dirty="0" sz="1050" spc="-175">
                <a:latin typeface="DejaVu Sans"/>
                <a:cs typeface="DejaVu Sans"/>
              </a:rPr>
              <a:t>1</a:t>
            </a:r>
            <a:r>
              <a:rPr dirty="0" sz="1050" spc="-135">
                <a:latin typeface="DejaVu Sans"/>
                <a:cs typeface="DejaVu Sans"/>
              </a:rPr>
              <a:t> </a:t>
            </a:r>
            <a:r>
              <a:rPr dirty="0" sz="900">
                <a:latin typeface="Liberation Serif"/>
                <a:cs typeface="Liberation Serif"/>
              </a:rPr>
              <a:t>has a zero over the interval </a:t>
            </a:r>
            <a:r>
              <a:rPr dirty="0" sz="1050" spc="-110">
                <a:latin typeface="DejaVu Sans"/>
                <a:cs typeface="DejaVu Sans"/>
              </a:rPr>
              <a:t>[0, </a:t>
            </a:r>
            <a:r>
              <a:rPr dirty="0" sz="1050" spc="-100">
                <a:latin typeface="DejaVu Sans"/>
                <a:cs typeface="DejaVu Sans"/>
              </a:rPr>
              <a:t>1]</a:t>
            </a:r>
            <a:r>
              <a:rPr dirty="0" sz="900" spc="-100">
                <a:latin typeface="Liberation Serif"/>
                <a:cs typeface="Liberation Serif"/>
              </a:rPr>
              <a:t>.</a:t>
            </a:r>
            <a:endParaRPr sz="900">
              <a:latin typeface="Liberation Serif"/>
              <a:cs typeface="Liberation Serif"/>
            </a:endParaRPr>
          </a:p>
          <a:p>
            <a:pPr algn="just" marL="88900">
              <a:lnSpc>
                <a:spcPct val="100000"/>
              </a:lnSpc>
              <a:spcBef>
                <a:spcPts val="915"/>
              </a:spcBef>
            </a:pPr>
            <a:r>
              <a:rPr dirty="0" sz="900" b="1">
                <a:latin typeface="Liberation Serif"/>
                <a:cs typeface="Liberation Serif"/>
              </a:rPr>
              <a:t>Hint</a:t>
            </a:r>
            <a:endParaRPr sz="900">
              <a:latin typeface="Liberation Serif"/>
              <a:cs typeface="Liberation Serif"/>
            </a:endParaRPr>
          </a:p>
          <a:p>
            <a:pPr marL="248920">
              <a:lnSpc>
                <a:spcPct val="100000"/>
              </a:lnSpc>
              <a:spcBef>
                <a:spcPts val="195"/>
              </a:spcBef>
            </a:pPr>
            <a:r>
              <a:rPr dirty="0" sz="900">
                <a:latin typeface="Liberation Serif"/>
                <a:cs typeface="Liberation Serif"/>
              </a:rPr>
              <a:t>Find </a:t>
            </a:r>
            <a:r>
              <a:rPr dirty="0" sz="900" spc="10" i="1">
                <a:latin typeface="Arial"/>
                <a:cs typeface="Arial"/>
              </a:rPr>
              <a:t>f</a:t>
            </a:r>
            <a:r>
              <a:rPr dirty="0" sz="1050" spc="10">
                <a:latin typeface="DejaVu Sans"/>
                <a:cs typeface="DejaVu Sans"/>
              </a:rPr>
              <a:t>(0) </a:t>
            </a:r>
            <a:r>
              <a:rPr dirty="0" sz="900">
                <a:latin typeface="Liberation Serif"/>
                <a:cs typeface="Liberation Serif"/>
              </a:rPr>
              <a:t>and </a:t>
            </a:r>
            <a:r>
              <a:rPr dirty="0" sz="900" spc="10" i="1">
                <a:latin typeface="Arial"/>
                <a:cs typeface="Arial"/>
              </a:rPr>
              <a:t>f</a:t>
            </a:r>
            <a:r>
              <a:rPr dirty="0" sz="1050" spc="10">
                <a:latin typeface="DejaVu Sans"/>
                <a:cs typeface="DejaVu Sans"/>
              </a:rPr>
              <a:t>(1)</a:t>
            </a:r>
            <a:r>
              <a:rPr dirty="0" sz="900" spc="10">
                <a:latin typeface="Liberation Serif"/>
                <a:cs typeface="Liberation Serif"/>
              </a:rPr>
              <a:t>. </a:t>
            </a:r>
            <a:r>
              <a:rPr dirty="0" sz="900">
                <a:latin typeface="Liberation Serif"/>
                <a:cs typeface="Liberation Serif"/>
              </a:rPr>
              <a:t>Apply the Intermediate </a:t>
            </a:r>
            <a:r>
              <a:rPr dirty="0" sz="900" spc="-20">
                <a:latin typeface="Liberation Serif"/>
                <a:cs typeface="Liberation Serif"/>
              </a:rPr>
              <a:t>Value</a:t>
            </a:r>
            <a:r>
              <a:rPr dirty="0" sz="900" spc="-120">
                <a:latin typeface="Liberation Serif"/>
                <a:cs typeface="Liberation Serif"/>
              </a:rPr>
              <a:t> </a:t>
            </a:r>
            <a:r>
              <a:rPr dirty="0" sz="900">
                <a:latin typeface="Liberation Serif"/>
                <a:cs typeface="Liberation Serif"/>
              </a:rPr>
              <a:t>Theorem.</a:t>
            </a:r>
            <a:endParaRPr sz="900">
              <a:latin typeface="Liberation Serif"/>
              <a:cs typeface="Liberation Serif"/>
            </a:endParaRPr>
          </a:p>
          <a:p>
            <a:pPr>
              <a:lnSpc>
                <a:spcPct val="100000"/>
              </a:lnSpc>
              <a:spcBef>
                <a:spcPts val="15"/>
              </a:spcBef>
            </a:pPr>
            <a:endParaRPr sz="850">
              <a:latin typeface="Times New Roman"/>
              <a:cs typeface="Times New Roman"/>
            </a:endParaRPr>
          </a:p>
          <a:p>
            <a:pPr algn="just" marL="88900">
              <a:lnSpc>
                <a:spcPct val="100000"/>
              </a:lnSpc>
            </a:pPr>
            <a:r>
              <a:rPr dirty="0" sz="900" b="1">
                <a:latin typeface="Liberation Serif"/>
                <a:cs typeface="Liberation Serif"/>
              </a:rPr>
              <a:t>Answer</a:t>
            </a:r>
            <a:endParaRPr sz="900">
              <a:latin typeface="Liberation Serif"/>
              <a:cs typeface="Liberation Serif"/>
            </a:endParaRPr>
          </a:p>
          <a:p>
            <a:pPr marL="248920">
              <a:lnSpc>
                <a:spcPct val="100000"/>
              </a:lnSpc>
              <a:spcBef>
                <a:spcPts val="869"/>
              </a:spcBef>
            </a:pPr>
            <a:r>
              <a:rPr dirty="0" sz="900" spc="10" i="1">
                <a:latin typeface="Arial"/>
                <a:cs typeface="Arial"/>
              </a:rPr>
              <a:t>f</a:t>
            </a:r>
            <a:r>
              <a:rPr dirty="0" sz="1050" spc="10">
                <a:latin typeface="DejaVu Sans"/>
                <a:cs typeface="DejaVu Sans"/>
              </a:rPr>
              <a:t>(0) </a:t>
            </a:r>
            <a:r>
              <a:rPr dirty="0" sz="1050" spc="-110">
                <a:latin typeface="DejaVu Sans"/>
                <a:cs typeface="DejaVu Sans"/>
              </a:rPr>
              <a:t>= </a:t>
            </a:r>
            <a:r>
              <a:rPr dirty="0" sz="1050" spc="-175">
                <a:latin typeface="DejaVu Sans"/>
                <a:cs typeface="DejaVu Sans"/>
              </a:rPr>
              <a:t>1 </a:t>
            </a:r>
            <a:r>
              <a:rPr dirty="0" sz="1050" spc="-110">
                <a:latin typeface="DejaVu Sans"/>
                <a:cs typeface="DejaVu Sans"/>
              </a:rPr>
              <a:t>&gt; </a:t>
            </a:r>
            <a:r>
              <a:rPr dirty="0" sz="1050" spc="-105">
                <a:latin typeface="DejaVu Sans"/>
                <a:cs typeface="DejaVu Sans"/>
              </a:rPr>
              <a:t>0, </a:t>
            </a:r>
            <a:r>
              <a:rPr dirty="0" sz="900" spc="10" i="1">
                <a:latin typeface="Arial"/>
                <a:cs typeface="Arial"/>
              </a:rPr>
              <a:t>f</a:t>
            </a:r>
            <a:r>
              <a:rPr dirty="0" sz="1050" spc="10">
                <a:latin typeface="DejaVu Sans"/>
                <a:cs typeface="DejaVu Sans"/>
              </a:rPr>
              <a:t>(1) </a:t>
            </a:r>
            <a:r>
              <a:rPr dirty="0" sz="1050" spc="-110">
                <a:latin typeface="DejaVu Sans"/>
                <a:cs typeface="DejaVu Sans"/>
              </a:rPr>
              <a:t>= </a:t>
            </a:r>
            <a:r>
              <a:rPr dirty="0" sz="1050" spc="-155">
                <a:latin typeface="DejaVu Sans"/>
                <a:cs typeface="DejaVu Sans"/>
              </a:rPr>
              <a:t>−2 </a:t>
            </a:r>
            <a:r>
              <a:rPr dirty="0" sz="1050" spc="-110">
                <a:latin typeface="DejaVu Sans"/>
                <a:cs typeface="DejaVu Sans"/>
              </a:rPr>
              <a:t>&lt; </a:t>
            </a:r>
            <a:r>
              <a:rPr dirty="0" sz="1050" spc="-114">
                <a:latin typeface="DejaVu Sans"/>
                <a:cs typeface="DejaVu Sans"/>
              </a:rPr>
              <a:t>0;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80">
                <a:latin typeface="DejaVu Sans"/>
                <a:cs typeface="DejaVu Sans"/>
              </a:rPr>
              <a:t> </a:t>
            </a:r>
            <a:r>
              <a:rPr dirty="0" sz="900">
                <a:latin typeface="Liberation Serif"/>
                <a:cs typeface="Liberation Serif"/>
              </a:rPr>
              <a:t>is continuous over </a:t>
            </a:r>
            <a:r>
              <a:rPr dirty="0" sz="1050" spc="-110">
                <a:latin typeface="DejaVu Sans"/>
                <a:cs typeface="DejaVu Sans"/>
              </a:rPr>
              <a:t>[0, </a:t>
            </a:r>
            <a:r>
              <a:rPr dirty="0" sz="1050" spc="-145">
                <a:latin typeface="DejaVu Sans"/>
                <a:cs typeface="DejaVu Sans"/>
              </a:rPr>
              <a:t>1]</a:t>
            </a:r>
            <a:r>
              <a:rPr dirty="0" sz="900" spc="-145">
                <a:latin typeface="Liberation Serif"/>
                <a:cs typeface="Liberation Serif"/>
              </a:rPr>
              <a:t>. </a:t>
            </a:r>
            <a:r>
              <a:rPr dirty="0" sz="900">
                <a:latin typeface="Liberation Serif"/>
                <a:cs typeface="Liberation Serif"/>
              </a:rPr>
              <a:t>It must have a zero on this interval.</a:t>
            </a:r>
            <a:endParaRPr sz="900">
              <a:latin typeface="Liberation Serif"/>
              <a:cs typeface="Liberation Serif"/>
            </a:endParaRPr>
          </a:p>
          <a:p>
            <a:pPr>
              <a:lnSpc>
                <a:spcPct val="100000"/>
              </a:lnSpc>
            </a:pPr>
            <a:endParaRPr sz="1000">
              <a:latin typeface="Times New Roman"/>
              <a:cs typeface="Times New Roman"/>
            </a:endParaRPr>
          </a:p>
          <a:p>
            <a:pPr algn="ctr" marR="4932045">
              <a:lnSpc>
                <a:spcPct val="100000"/>
              </a:lnSpc>
              <a:spcBef>
                <a:spcPts val="670"/>
              </a:spcBef>
            </a:pPr>
            <a:r>
              <a:rPr dirty="0" sz="1050">
                <a:solidFill>
                  <a:srgbClr val="1279C2"/>
                </a:solidFill>
                <a:latin typeface="Liberation Sans"/>
                <a:cs typeface="Liberation Sans"/>
              </a:rPr>
              <a:t>KEY</a:t>
            </a:r>
            <a:r>
              <a:rPr dirty="0" sz="1050" spc="-75">
                <a:solidFill>
                  <a:srgbClr val="1279C2"/>
                </a:solidFill>
                <a:latin typeface="Liberation Sans"/>
                <a:cs typeface="Liberation Sans"/>
              </a:rPr>
              <a:t> </a:t>
            </a:r>
            <a:r>
              <a:rPr dirty="0" sz="1050">
                <a:solidFill>
                  <a:srgbClr val="1279C2"/>
                </a:solidFill>
                <a:latin typeface="Liberation Sans"/>
                <a:cs typeface="Liberation Sans"/>
              </a:rPr>
              <a:t>CONCEPTS</a:t>
            </a:r>
            <a:endParaRPr sz="1050">
              <a:latin typeface="Liberation Sans"/>
              <a:cs typeface="Liberation Sans"/>
            </a:endParaRPr>
          </a:p>
          <a:p>
            <a:pPr marL="172720" marR="5080">
              <a:lnSpc>
                <a:spcPct val="111200"/>
              </a:lnSpc>
              <a:spcBef>
                <a:spcPts val="195"/>
              </a:spcBef>
            </a:pPr>
            <a:r>
              <a:rPr dirty="0" sz="900">
                <a:latin typeface="Liberation Serif"/>
                <a:cs typeface="Liberation Serif"/>
              </a:rPr>
              <a:t>For a function to be continuous at a point, it must be defined at that point, its limit must exist at the point, and the value of the  function at that point must equal the value of the limit at that</a:t>
            </a:r>
            <a:r>
              <a:rPr dirty="0" sz="900" spc="-15">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172720">
              <a:lnSpc>
                <a:spcPct val="100000"/>
              </a:lnSpc>
              <a:spcBef>
                <a:spcPts val="120"/>
              </a:spcBef>
            </a:pPr>
            <a:r>
              <a:rPr dirty="0" sz="900">
                <a:latin typeface="Liberation Serif"/>
                <a:cs typeface="Liberation Serif"/>
              </a:rPr>
              <a:t>Discontinuities may be classified as removable, jump, or</a:t>
            </a:r>
            <a:r>
              <a:rPr dirty="0" sz="900" spc="-10">
                <a:latin typeface="Liberation Serif"/>
                <a:cs typeface="Liberation Serif"/>
              </a:rPr>
              <a:t> </a:t>
            </a:r>
            <a:r>
              <a:rPr dirty="0" sz="900">
                <a:latin typeface="Liberation Serif"/>
                <a:cs typeface="Liberation Serif"/>
              </a:rPr>
              <a:t>infinite.</a:t>
            </a:r>
            <a:endParaRPr sz="900">
              <a:latin typeface="Liberation Serif"/>
              <a:cs typeface="Liberation Serif"/>
            </a:endParaRPr>
          </a:p>
        </p:txBody>
      </p:sp>
      <p:sp>
        <p:nvSpPr>
          <p:cNvPr id="24" name="object 24"/>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5" name="object 25"/>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26" name="object 26"/>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09688" y="917527"/>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3" name="object 3"/>
          <p:cNvSpPr txBox="1"/>
          <p:nvPr/>
        </p:nvSpPr>
        <p:spPr>
          <a:xfrm>
            <a:off x="932193" y="822876"/>
            <a:ext cx="5843905" cy="330835"/>
          </a:xfrm>
          <a:prstGeom prst="rect">
            <a:avLst/>
          </a:prstGeom>
        </p:spPr>
        <p:txBody>
          <a:bodyPr wrap="square" lIns="0" tIns="12700" rIns="0" bIns="0" rtlCol="0" vert="horz">
            <a:spAutoFit/>
          </a:bodyPr>
          <a:lstStyle/>
          <a:p>
            <a:pPr marL="12700" marR="5080">
              <a:lnSpc>
                <a:spcPct val="111200"/>
              </a:lnSpc>
              <a:spcBef>
                <a:spcPts val="100"/>
              </a:spcBef>
            </a:pPr>
            <a:r>
              <a:rPr dirty="0" sz="900">
                <a:latin typeface="Liberation Serif"/>
                <a:cs typeface="Liberation Serif"/>
              </a:rPr>
              <a:t>A function is continuous over an open interval if it is continuous at every point in the interval. It is continuous over a closed  interval if it is continuous at every point in its interior and is continuous at its</a:t>
            </a:r>
            <a:r>
              <a:rPr dirty="0" sz="900" spc="-25">
                <a:latin typeface="Liberation Serif"/>
                <a:cs typeface="Liberation Serif"/>
              </a:rPr>
              <a:t> </a:t>
            </a:r>
            <a:r>
              <a:rPr dirty="0" sz="900">
                <a:latin typeface="Liberation Serif"/>
                <a:cs typeface="Liberation Serif"/>
              </a:rPr>
              <a:t>endpoints.</a:t>
            </a:r>
            <a:endParaRPr sz="900">
              <a:latin typeface="Liberation Serif"/>
              <a:cs typeface="Liberation Serif"/>
            </a:endParaRPr>
          </a:p>
        </p:txBody>
      </p:sp>
      <p:sp>
        <p:nvSpPr>
          <p:cNvPr id="4" name="object 4"/>
          <p:cNvSpPr/>
          <p:nvPr/>
        </p:nvSpPr>
        <p:spPr>
          <a:xfrm>
            <a:off x="809688" y="1222483"/>
            <a:ext cx="38735" cy="38735"/>
          </a:xfrm>
          <a:custGeom>
            <a:avLst/>
            <a:gdLst/>
            <a:ahLst/>
            <a:cxnLst/>
            <a:rect l="l" t="t" r="r" b="b"/>
            <a:pathLst>
              <a:path w="38734" h="38734">
                <a:moveTo>
                  <a:pt x="21587" y="38119"/>
                </a:moveTo>
                <a:lnTo>
                  <a:pt x="16532" y="38119"/>
                </a:lnTo>
                <a:lnTo>
                  <a:pt x="14101" y="37643"/>
                </a:lnTo>
                <a:lnTo>
                  <a:pt x="11765" y="36690"/>
                </a:lnTo>
                <a:lnTo>
                  <a:pt x="9430" y="35641"/>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641"/>
                </a:lnTo>
                <a:lnTo>
                  <a:pt x="26353" y="36690"/>
                </a:lnTo>
                <a:lnTo>
                  <a:pt x="24018" y="37643"/>
                </a:lnTo>
                <a:lnTo>
                  <a:pt x="21587" y="38119"/>
                </a:lnTo>
                <a:close/>
              </a:path>
            </a:pathLst>
          </a:custGeom>
          <a:solidFill>
            <a:srgbClr val="000000"/>
          </a:solidFill>
        </p:spPr>
        <p:txBody>
          <a:bodyPr wrap="square" lIns="0" tIns="0" rIns="0" bIns="0" rtlCol="0"/>
          <a:lstStyle/>
          <a:p/>
        </p:txBody>
      </p:sp>
      <p:sp>
        <p:nvSpPr>
          <p:cNvPr id="5" name="object 5"/>
          <p:cNvSpPr txBox="1"/>
          <p:nvPr/>
        </p:nvSpPr>
        <p:spPr>
          <a:xfrm>
            <a:off x="6526083" y="1143079"/>
            <a:ext cx="2228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then</a:t>
            </a:r>
            <a:endParaRPr sz="900">
              <a:latin typeface="Liberation Serif"/>
              <a:cs typeface="Liberation Serif"/>
            </a:endParaRPr>
          </a:p>
        </p:txBody>
      </p:sp>
      <p:sp>
        <p:nvSpPr>
          <p:cNvPr id="6" name="object 6"/>
          <p:cNvSpPr/>
          <p:nvPr/>
        </p:nvSpPr>
        <p:spPr>
          <a:xfrm>
            <a:off x="809688" y="1584618"/>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7" name="object 7"/>
          <p:cNvSpPr/>
          <p:nvPr/>
        </p:nvSpPr>
        <p:spPr>
          <a:xfrm>
            <a:off x="809688" y="6930879"/>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16532" y="0"/>
                </a:lnTo>
                <a:lnTo>
                  <a:pt x="21587" y="0"/>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8" name="object 8"/>
          <p:cNvSpPr txBox="1"/>
          <p:nvPr/>
        </p:nvSpPr>
        <p:spPr>
          <a:xfrm>
            <a:off x="932193" y="1125353"/>
            <a:ext cx="5391150" cy="336550"/>
          </a:xfrm>
          <a:prstGeom prst="rect">
            <a:avLst/>
          </a:prstGeom>
        </p:spPr>
        <p:txBody>
          <a:bodyPr wrap="square" lIns="0" tIns="22860" rIns="0" bIns="0" rtlCol="0" vert="horz">
            <a:spAutoFit/>
          </a:bodyPr>
          <a:lstStyle/>
          <a:p>
            <a:pPr marL="12700" marR="5080">
              <a:lnSpc>
                <a:spcPts val="1200"/>
              </a:lnSpc>
              <a:spcBef>
                <a:spcPts val="180"/>
              </a:spcBef>
              <a:tabLst>
                <a:tab pos="318770" algn="l"/>
                <a:tab pos="917575" algn="l"/>
                <a:tab pos="1427480" algn="l"/>
                <a:tab pos="1930400" algn="l"/>
                <a:tab pos="2345055" algn="l"/>
                <a:tab pos="2549525" algn="l"/>
                <a:tab pos="2929255" algn="l"/>
                <a:tab pos="3136265" algn="l"/>
                <a:tab pos="3768090" algn="l"/>
                <a:tab pos="3980815" algn="l"/>
                <a:tab pos="4180840" algn="l"/>
                <a:tab pos="4476115" algn="l"/>
              </a:tabLst>
            </a:pPr>
            <a:r>
              <a:rPr dirty="0" sz="900">
                <a:latin typeface="Liberation Serif"/>
                <a:cs typeface="Liberation Serif"/>
              </a:rPr>
              <a:t>The	composite	function	theorem	states:	If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at	L	and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104" i="1">
                <a:latin typeface="Arial"/>
                <a:cs typeface="Arial"/>
              </a:rPr>
              <a: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135">
                <a:latin typeface="DejaVu Sans"/>
                <a:cs typeface="DejaVu Sans"/>
              </a:rPr>
              <a:t> </a:t>
            </a:r>
            <a:r>
              <a:rPr dirty="0" sz="1050" spc="-110">
                <a:latin typeface="DejaVu Sans"/>
                <a:cs typeface="DejaVu Sans"/>
              </a:rPr>
              <a:t>=</a:t>
            </a:r>
            <a:r>
              <a:rPr dirty="0" sz="1050" spc="-150">
                <a:latin typeface="DejaVu Sans"/>
                <a:cs typeface="DejaVu Sans"/>
              </a:rPr>
              <a:t> </a:t>
            </a:r>
            <a:r>
              <a:rPr dirty="0" sz="900" spc="170" i="1">
                <a:latin typeface="Arial"/>
                <a:cs typeface="Arial"/>
              </a:rPr>
              <a:t>L</a:t>
            </a:r>
            <a:r>
              <a:rPr dirty="0" sz="900" spc="-160" i="1">
                <a:latin typeface="Arial"/>
                <a:cs typeface="Arial"/>
              </a:rPr>
              <a:t> </a:t>
            </a:r>
            <a:r>
              <a:rPr dirty="0" sz="900">
                <a:latin typeface="Liberation Serif"/>
                <a:cs typeface="Liberation Serif"/>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9" i="1">
                <a:latin typeface="Arial"/>
                <a:cs typeface="Arial"/>
              </a:rPr>
              <a:t> </a:t>
            </a:r>
            <a:r>
              <a:rPr dirty="0" sz="900" spc="30" i="1">
                <a:latin typeface="Arial"/>
                <a:cs typeface="Arial"/>
              </a:rPr>
              <a:t>f</a:t>
            </a:r>
            <a:r>
              <a:rPr dirty="0" sz="1050" spc="30">
                <a:latin typeface="DejaVu Sans"/>
                <a:cs typeface="DejaVu Sans"/>
              </a:rPr>
              <a:t>(</a:t>
            </a:r>
            <a:r>
              <a:rPr dirty="0" sz="900" spc="30" i="1">
                <a:latin typeface="Arial"/>
                <a:cs typeface="Arial"/>
              </a:rPr>
              <a:t>g</a:t>
            </a:r>
            <a:r>
              <a:rPr dirty="0" sz="1050" spc="30">
                <a:latin typeface="DejaVu Sans"/>
                <a:cs typeface="DejaVu Sans"/>
              </a:rPr>
              <a:t>(</a:t>
            </a:r>
            <a:r>
              <a:rPr dirty="0" sz="900" spc="30" i="1">
                <a:latin typeface="Arial"/>
                <a:cs typeface="Arial"/>
              </a:rPr>
              <a:t>x</a:t>
            </a:r>
            <a:r>
              <a:rPr dirty="0" sz="1050" spc="3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90" i="1">
                <a:latin typeface="Arial"/>
                <a:cs typeface="Arial"/>
              </a:rPr>
              <a:t>f</a:t>
            </a:r>
            <a:r>
              <a:rPr dirty="0" sz="1050" spc="90">
                <a:latin typeface="DejaVu Sans"/>
                <a:cs typeface="DejaVu Sans"/>
              </a:rPr>
              <a:t>(</a:t>
            </a:r>
            <a:r>
              <a:rPr dirty="0" sz="900" spc="90" i="1">
                <a:latin typeface="Arial"/>
                <a:cs typeface="Arial"/>
              </a:rPr>
              <a:t>lim</a:t>
            </a:r>
            <a:r>
              <a:rPr dirty="0" baseline="-12820" sz="975" spc="135" i="1">
                <a:latin typeface="Arial"/>
                <a:cs typeface="Arial"/>
              </a:rPr>
              <a:t>x</a:t>
            </a:r>
            <a:r>
              <a:rPr dirty="0" baseline="-11904" sz="1050" spc="135">
                <a:latin typeface="DejaVu Sans"/>
                <a:cs typeface="DejaVu Sans"/>
              </a:rPr>
              <a:t>→</a:t>
            </a:r>
            <a:r>
              <a:rPr dirty="0" baseline="-12820" sz="975" spc="135" i="1">
                <a:latin typeface="Arial"/>
                <a:cs typeface="Arial"/>
              </a:rPr>
              <a:t>a</a:t>
            </a:r>
            <a:r>
              <a:rPr dirty="0" baseline="-12820" sz="975" spc="-82" i="1">
                <a:latin typeface="Arial"/>
                <a:cs typeface="Arial"/>
              </a:rPr>
              <a:t> </a:t>
            </a:r>
            <a:r>
              <a:rPr dirty="0" sz="900" i="1">
                <a:latin typeface="Arial"/>
                <a:cs typeface="Arial"/>
              </a:rPr>
              <a:t>g</a:t>
            </a:r>
            <a:r>
              <a:rPr dirty="0" sz="1050">
                <a:latin typeface="DejaVu Sans"/>
                <a:cs typeface="DejaVu Sans"/>
              </a:rPr>
              <a:t>(</a:t>
            </a:r>
            <a:r>
              <a:rPr dirty="0" sz="900" i="1">
                <a:latin typeface="Arial"/>
                <a:cs typeface="Arial"/>
              </a:rPr>
              <a:t>x</a:t>
            </a:r>
            <a:r>
              <a:rPr dirty="0" sz="105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90" i="1">
                <a:latin typeface="Arial"/>
                <a:cs typeface="Arial"/>
              </a:rPr>
              <a:t>f</a:t>
            </a:r>
            <a:r>
              <a:rPr dirty="0" sz="1050" spc="90">
                <a:latin typeface="DejaVu Sans"/>
                <a:cs typeface="DejaVu Sans"/>
              </a:rPr>
              <a:t>(</a:t>
            </a:r>
            <a:r>
              <a:rPr dirty="0" sz="900" spc="90" i="1">
                <a:latin typeface="Arial"/>
                <a:cs typeface="Arial"/>
              </a:rPr>
              <a:t>L</a:t>
            </a:r>
            <a:r>
              <a:rPr dirty="0" sz="1050" spc="90">
                <a:latin typeface="DejaVu Sans"/>
                <a:cs typeface="DejaVu Sans"/>
              </a:rPr>
              <a:t>)</a:t>
            </a:r>
            <a:r>
              <a:rPr dirty="0" sz="1050" spc="265">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10" name="object 10"/>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11" name="object 11"/>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2.5.</a:t>
            </a:r>
            <a:fld id="{81D60167-4931-47E6-BA6A-407CBD079E47}" type="slidenum">
              <a:rPr dirty="0" spc="10"/>
              <a:t>1</a:t>
            </a:fld>
          </a:p>
        </p:txBody>
      </p:sp>
      <p:sp>
        <p:nvSpPr>
          <p:cNvPr id="12" name="object 12"/>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https://math.libretexts.org/link?4444</a:t>
            </a:r>
          </a:p>
        </p:txBody>
      </p:sp>
      <p:sp>
        <p:nvSpPr>
          <p:cNvPr id="9" name="object 9"/>
          <p:cNvSpPr txBox="1"/>
          <p:nvPr/>
        </p:nvSpPr>
        <p:spPr>
          <a:xfrm>
            <a:off x="772121" y="1489966"/>
            <a:ext cx="6010275" cy="5676900"/>
          </a:xfrm>
          <a:prstGeom prst="rect">
            <a:avLst/>
          </a:prstGeom>
        </p:spPr>
        <p:txBody>
          <a:bodyPr wrap="square" lIns="0" tIns="12700" rIns="0" bIns="0" rtlCol="0" vert="horz">
            <a:spAutoFit/>
          </a:bodyPr>
          <a:lstStyle/>
          <a:p>
            <a:pPr marL="172720" marR="12065">
              <a:lnSpc>
                <a:spcPct val="111200"/>
              </a:lnSpc>
              <a:spcBef>
                <a:spcPts val="100"/>
              </a:spcBef>
            </a:pPr>
            <a:r>
              <a:rPr dirty="0" sz="900">
                <a:latin typeface="Liberation Serif"/>
                <a:cs typeface="Liberation Serif"/>
              </a:rPr>
              <a:t>The Intermediate </a:t>
            </a:r>
            <a:r>
              <a:rPr dirty="0" sz="900" spc="-20">
                <a:latin typeface="Liberation Serif"/>
                <a:cs typeface="Liberation Serif"/>
              </a:rPr>
              <a:t>Value </a:t>
            </a:r>
            <a:r>
              <a:rPr dirty="0" sz="900">
                <a:latin typeface="Liberation Serif"/>
                <a:cs typeface="Liberation Serif"/>
              </a:rPr>
              <a:t>Theorem guarantees that if a function is continuous over a closed interval, then the function takes on  every value between the values at its</a:t>
            </a:r>
            <a:r>
              <a:rPr dirty="0" sz="900" spc="-10">
                <a:latin typeface="Liberation Serif"/>
                <a:cs typeface="Liberation Serif"/>
              </a:rPr>
              <a:t> </a:t>
            </a:r>
            <a:r>
              <a:rPr dirty="0" sz="900">
                <a:latin typeface="Liberation Serif"/>
                <a:cs typeface="Liberation Serif"/>
              </a:rPr>
              <a:t>endpoints.</a:t>
            </a:r>
            <a:endParaRPr sz="900">
              <a:latin typeface="Liberation Serif"/>
              <a:cs typeface="Liberation Serif"/>
            </a:endParaRPr>
          </a:p>
          <a:p>
            <a:pPr marL="12700">
              <a:lnSpc>
                <a:spcPct val="100000"/>
              </a:lnSpc>
              <a:spcBef>
                <a:spcPts val="869"/>
              </a:spcBef>
            </a:pPr>
            <a:r>
              <a:rPr dirty="0" sz="1050" spc="-5">
                <a:solidFill>
                  <a:srgbClr val="1279C2"/>
                </a:solidFill>
                <a:latin typeface="Liberation Sans"/>
                <a:cs typeface="Liberation Sans"/>
              </a:rPr>
              <a:t>GLOSSARY</a:t>
            </a:r>
            <a:endParaRPr sz="1050">
              <a:latin typeface="Liberation Sans"/>
              <a:cs typeface="Liberation Sans"/>
            </a:endParaRPr>
          </a:p>
          <a:p>
            <a:pPr marL="12700">
              <a:lnSpc>
                <a:spcPct val="100000"/>
              </a:lnSpc>
              <a:spcBef>
                <a:spcPts val="840"/>
              </a:spcBef>
            </a:pPr>
            <a:r>
              <a:rPr dirty="0" sz="900" b="1">
                <a:latin typeface="Liberation Serif"/>
                <a:cs typeface="Liberation Serif"/>
              </a:rPr>
              <a:t>continuity at a</a:t>
            </a:r>
            <a:r>
              <a:rPr dirty="0" sz="900" spc="-5" b="1">
                <a:latin typeface="Liberation Serif"/>
                <a:cs typeface="Liberation Serif"/>
              </a:rPr>
              <a:t> </a:t>
            </a:r>
            <a:r>
              <a:rPr dirty="0" sz="900" b="1">
                <a:latin typeface="Liberation Serif"/>
                <a:cs typeface="Liberation Serif"/>
              </a:rPr>
              <a:t>point</a:t>
            </a:r>
            <a:endParaRPr sz="900">
              <a:latin typeface="Liberation Serif"/>
              <a:cs typeface="Liberation Serif"/>
            </a:endParaRPr>
          </a:p>
          <a:p>
            <a:pPr marL="172720">
              <a:lnSpc>
                <a:spcPts val="1230"/>
              </a:lnSpc>
              <a:spcBef>
                <a:spcPts val="120"/>
              </a:spcBef>
            </a:pP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5">
                <a:latin typeface="DejaVu Sans"/>
                <a:cs typeface="DejaVu Sans"/>
              </a:rPr>
              <a:t> </a:t>
            </a:r>
            <a:r>
              <a:rPr dirty="0" sz="900">
                <a:latin typeface="Liberation Serif"/>
                <a:cs typeface="Liberation Serif"/>
              </a:rPr>
              <a:t>is continuous</a:t>
            </a:r>
            <a:r>
              <a:rPr dirty="0" sz="900" spc="-5">
                <a:latin typeface="Liberation Serif"/>
                <a:cs typeface="Liberation Serif"/>
              </a:rPr>
              <a:t> </a:t>
            </a:r>
            <a:r>
              <a:rPr dirty="0" sz="900">
                <a:latin typeface="Liberation Serif"/>
                <a:cs typeface="Liberation Serif"/>
              </a:rPr>
              <a:t>at a</a:t>
            </a:r>
            <a:r>
              <a:rPr dirty="0" sz="900" spc="-5">
                <a:latin typeface="Liberation Serif"/>
                <a:cs typeface="Liberation Serif"/>
              </a:rPr>
              <a:t> </a:t>
            </a:r>
            <a:r>
              <a:rPr dirty="0" sz="900">
                <a:latin typeface="Liberation Serif"/>
                <a:cs typeface="Liberation Serif"/>
              </a:rPr>
              <a:t>point a</a:t>
            </a:r>
            <a:r>
              <a:rPr dirty="0" sz="900" spc="-5">
                <a:latin typeface="Liberation Serif"/>
                <a:cs typeface="Liberation Serif"/>
              </a:rPr>
              <a:t> </a:t>
            </a:r>
            <a:r>
              <a:rPr dirty="0" sz="900">
                <a:latin typeface="Liberation Serif"/>
                <a:cs typeface="Liberation Serif"/>
              </a:rPr>
              <a:t>if and only</a:t>
            </a:r>
            <a:r>
              <a:rPr dirty="0" sz="900" spc="-5">
                <a:latin typeface="Liberation Serif"/>
                <a:cs typeface="Liberation Serif"/>
              </a:rPr>
              <a:t> </a:t>
            </a:r>
            <a:r>
              <a:rPr dirty="0" sz="900">
                <a:latin typeface="Liberation Serif"/>
                <a:cs typeface="Liberation Serif"/>
              </a:rPr>
              <a:t>if the</a:t>
            </a:r>
            <a:r>
              <a:rPr dirty="0" sz="900" spc="-5">
                <a:latin typeface="Liberation Serif"/>
                <a:cs typeface="Liberation Serif"/>
              </a:rPr>
              <a:t> </a:t>
            </a:r>
            <a:r>
              <a:rPr dirty="0" sz="900">
                <a:latin typeface="Liberation Serif"/>
                <a:cs typeface="Liberation Serif"/>
              </a:rPr>
              <a:t>following three</a:t>
            </a:r>
            <a:r>
              <a:rPr dirty="0" sz="900" spc="-5">
                <a:latin typeface="Liberation Serif"/>
                <a:cs typeface="Liberation Serif"/>
              </a:rPr>
              <a:t> </a:t>
            </a:r>
            <a:r>
              <a:rPr dirty="0" sz="900">
                <a:latin typeface="Liberation Serif"/>
                <a:cs typeface="Liberation Serif"/>
              </a:rPr>
              <a:t>conditions are</a:t>
            </a:r>
            <a:r>
              <a:rPr dirty="0" sz="900" spc="-5">
                <a:latin typeface="Liberation Serif"/>
                <a:cs typeface="Liberation Serif"/>
              </a:rPr>
              <a:t> </a:t>
            </a:r>
            <a:r>
              <a:rPr dirty="0" sz="900">
                <a:latin typeface="Liberation Serif"/>
                <a:cs typeface="Liberation Serif"/>
              </a:rPr>
              <a:t>satisfied: (1)</a:t>
            </a:r>
            <a:r>
              <a:rPr dirty="0" sz="900" spc="-5">
                <a:latin typeface="Liberation Serif"/>
                <a:cs typeface="Liberation Serif"/>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r>
              <a:rPr dirty="0" sz="1050" spc="-90">
                <a:latin typeface="DejaVu Sans"/>
                <a:cs typeface="DejaVu Sans"/>
              </a:rPr>
              <a:t> </a:t>
            </a:r>
            <a:r>
              <a:rPr dirty="0" sz="900">
                <a:latin typeface="Liberation Serif"/>
                <a:cs typeface="Liberation Serif"/>
              </a:rPr>
              <a:t>is defined,</a:t>
            </a:r>
            <a:r>
              <a:rPr dirty="0" sz="900" spc="-5">
                <a:latin typeface="Liberation Serif"/>
                <a:cs typeface="Liberation Serif"/>
              </a:rPr>
              <a:t> </a:t>
            </a:r>
            <a:r>
              <a:rPr dirty="0" sz="900">
                <a:latin typeface="Liberation Serif"/>
                <a:cs typeface="Liberation Serif"/>
              </a:rPr>
              <a:t>(2)</a:t>
            </a:r>
            <a:endParaRPr sz="900">
              <a:latin typeface="Liberation Serif"/>
              <a:cs typeface="Liberation Serif"/>
            </a:endParaRPr>
          </a:p>
          <a:p>
            <a:pPr marL="172720">
              <a:lnSpc>
                <a:spcPts val="1230"/>
              </a:lnSpc>
            </a:pP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9" i="1">
                <a:latin typeface="Arial"/>
                <a:cs typeface="Arial"/>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900">
                <a:latin typeface="Liberation Serif"/>
                <a:cs typeface="Liberation Serif"/>
              </a:rPr>
              <a:t>exists, and (3)</a:t>
            </a:r>
            <a:r>
              <a:rPr dirty="0" sz="900" spc="-5">
                <a:latin typeface="Liberation Serif"/>
                <a:cs typeface="Liberation Serif"/>
              </a:rPr>
              <a:t> </a:t>
            </a:r>
            <a:r>
              <a:rPr dirty="0" sz="900" spc="130" i="1">
                <a:latin typeface="Arial"/>
                <a:cs typeface="Arial"/>
              </a:rPr>
              <a:t>limx</a:t>
            </a:r>
            <a:r>
              <a:rPr dirty="0" sz="900" spc="5" i="1">
                <a:latin typeface="Arial"/>
                <a:cs typeface="Arial"/>
              </a:rPr>
              <a:t> </a:t>
            </a:r>
            <a:r>
              <a:rPr dirty="0" sz="1050" spc="110">
                <a:latin typeface="DejaVu Sans"/>
                <a:cs typeface="DejaVu Sans"/>
              </a:rPr>
              <a:t>→</a:t>
            </a:r>
            <a:r>
              <a:rPr dirty="0" sz="1050" spc="-125">
                <a:latin typeface="DejaVu Sans"/>
                <a:cs typeface="DejaVu Sans"/>
              </a:rPr>
              <a:t> </a:t>
            </a:r>
            <a:r>
              <a:rPr dirty="0" sz="900" spc="70" i="1">
                <a:latin typeface="Arial"/>
                <a:cs typeface="Arial"/>
              </a:rPr>
              <a:t>af</a:t>
            </a:r>
            <a:r>
              <a:rPr dirty="0" sz="1050" spc="70">
                <a:latin typeface="DejaVu Sans"/>
                <a:cs typeface="DejaVu Sans"/>
              </a:rPr>
              <a:t>(</a:t>
            </a:r>
            <a:r>
              <a:rPr dirty="0" sz="900" spc="70" i="1">
                <a:latin typeface="Arial"/>
                <a:cs typeface="Arial"/>
              </a:rPr>
              <a:t>x</a:t>
            </a:r>
            <a:r>
              <a:rPr dirty="0" sz="1050" spc="7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endParaRPr sz="1050">
              <a:latin typeface="DejaVu Sans"/>
              <a:cs typeface="DejaVu Sans"/>
            </a:endParaRPr>
          </a:p>
          <a:p>
            <a:pPr>
              <a:lnSpc>
                <a:spcPct val="100000"/>
              </a:lnSpc>
              <a:spcBef>
                <a:spcPts val="15"/>
              </a:spcBef>
            </a:pPr>
            <a:endParaRPr sz="850">
              <a:latin typeface="Times New Roman"/>
              <a:cs typeface="Times New Roman"/>
            </a:endParaRPr>
          </a:p>
          <a:p>
            <a:pPr marL="12700">
              <a:lnSpc>
                <a:spcPct val="100000"/>
              </a:lnSpc>
            </a:pPr>
            <a:r>
              <a:rPr dirty="0" sz="900" b="1">
                <a:latin typeface="Liberation Serif"/>
                <a:cs typeface="Liberation Serif"/>
              </a:rPr>
              <a:t>continuity </a:t>
            </a:r>
            <a:r>
              <a:rPr dirty="0" sz="900" spc="-5" b="1">
                <a:latin typeface="Liberation Serif"/>
                <a:cs typeface="Liberation Serif"/>
              </a:rPr>
              <a:t>from </a:t>
            </a:r>
            <a:r>
              <a:rPr dirty="0" sz="900" b="1">
                <a:latin typeface="Liberation Serif"/>
                <a:cs typeface="Liberation Serif"/>
              </a:rPr>
              <a:t>the left</a:t>
            </a:r>
            <a:endParaRPr sz="900">
              <a:latin typeface="Liberation Serif"/>
              <a:cs typeface="Liberation Serif"/>
            </a:endParaRPr>
          </a:p>
          <a:p>
            <a:pPr marL="172720">
              <a:lnSpc>
                <a:spcPct val="100000"/>
              </a:lnSpc>
              <a:spcBef>
                <a:spcPts val="120"/>
              </a:spcBef>
            </a:pPr>
            <a:r>
              <a:rPr dirty="0" sz="900">
                <a:latin typeface="Liberation Serif"/>
                <a:cs typeface="Liberation Serif"/>
              </a:rPr>
              <a:t>A function is continuous from the left at b if </a:t>
            </a:r>
            <a:r>
              <a:rPr dirty="0" sz="900" spc="60" i="1">
                <a:latin typeface="Arial"/>
                <a:cs typeface="Arial"/>
              </a:rPr>
              <a:t>lim</a:t>
            </a:r>
            <a:r>
              <a:rPr dirty="0" baseline="-21367" sz="975" spc="89" i="1">
                <a:latin typeface="Arial"/>
                <a:cs typeface="Arial"/>
              </a:rPr>
              <a:t>x</a:t>
            </a:r>
            <a:r>
              <a:rPr dirty="0" baseline="-19841" sz="1050" spc="89">
                <a:latin typeface="DejaVu Sans"/>
                <a:cs typeface="DejaVu Sans"/>
              </a:rPr>
              <a:t>→</a:t>
            </a:r>
            <a:r>
              <a:rPr dirty="0" baseline="-21367" sz="975" spc="89" i="1">
                <a:latin typeface="Arial"/>
                <a:cs typeface="Arial"/>
              </a:rPr>
              <a:t>b</a:t>
            </a:r>
            <a:r>
              <a:rPr dirty="0" baseline="11111" sz="750" spc="89">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95">
                <a:latin typeface="DejaVu Sans"/>
                <a:cs typeface="DejaVu Sans"/>
              </a:rPr>
              <a:t> </a:t>
            </a:r>
            <a:r>
              <a:rPr dirty="0" sz="1050" spc="-110">
                <a:latin typeface="DejaVu Sans"/>
                <a:cs typeface="DejaVu Sans"/>
              </a:rPr>
              <a:t>= </a:t>
            </a:r>
            <a:r>
              <a:rPr dirty="0" sz="900" spc="35" i="1">
                <a:latin typeface="Arial"/>
                <a:cs typeface="Arial"/>
              </a:rPr>
              <a:t>f</a:t>
            </a:r>
            <a:r>
              <a:rPr dirty="0" sz="1050" spc="35">
                <a:latin typeface="DejaVu Sans"/>
                <a:cs typeface="DejaVu Sans"/>
              </a:rPr>
              <a:t>(</a:t>
            </a:r>
            <a:r>
              <a:rPr dirty="0" sz="900" spc="35" i="1">
                <a:latin typeface="Arial"/>
                <a:cs typeface="Arial"/>
              </a:rPr>
              <a:t>b</a:t>
            </a:r>
            <a:r>
              <a:rPr dirty="0" sz="1050" spc="35">
                <a:latin typeface="DejaVu Sans"/>
                <a:cs typeface="DejaVu Sans"/>
              </a:rPr>
              <a:t>)</a:t>
            </a:r>
            <a:endParaRPr sz="1050">
              <a:latin typeface="DejaVu Sans"/>
              <a:cs typeface="DejaVu Sans"/>
            </a:endParaRPr>
          </a:p>
          <a:p>
            <a:pPr marL="12700">
              <a:lnSpc>
                <a:spcPct val="100000"/>
              </a:lnSpc>
              <a:spcBef>
                <a:spcPts val="915"/>
              </a:spcBef>
            </a:pPr>
            <a:r>
              <a:rPr dirty="0" sz="900" b="1">
                <a:latin typeface="Liberation Serif"/>
                <a:cs typeface="Liberation Serif"/>
              </a:rPr>
              <a:t>continuity </a:t>
            </a:r>
            <a:r>
              <a:rPr dirty="0" sz="900" spc="-5" b="1">
                <a:latin typeface="Liberation Serif"/>
                <a:cs typeface="Liberation Serif"/>
              </a:rPr>
              <a:t>from </a:t>
            </a:r>
            <a:r>
              <a:rPr dirty="0" sz="900" b="1">
                <a:latin typeface="Liberation Serif"/>
                <a:cs typeface="Liberation Serif"/>
              </a:rPr>
              <a:t>the right</a:t>
            </a:r>
            <a:endParaRPr sz="900">
              <a:latin typeface="Liberation Serif"/>
              <a:cs typeface="Liberation Serif"/>
            </a:endParaRPr>
          </a:p>
          <a:p>
            <a:pPr marL="172720">
              <a:lnSpc>
                <a:spcPct val="100000"/>
              </a:lnSpc>
              <a:spcBef>
                <a:spcPts val="120"/>
              </a:spcBef>
            </a:pPr>
            <a:r>
              <a:rPr dirty="0" sz="900">
                <a:latin typeface="Liberation Serif"/>
                <a:cs typeface="Liberation Serif"/>
              </a:rPr>
              <a:t>A function is continuous from the right at a if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baseline="11111" sz="750" spc="104">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4">
                <a:latin typeface="DejaVu Sans"/>
                <a:cs typeface="DejaVu Sans"/>
              </a:rPr>
              <a:t> </a:t>
            </a:r>
            <a:r>
              <a:rPr dirty="0" sz="1050" spc="-110">
                <a:latin typeface="DejaVu Sans"/>
                <a:cs typeface="DejaVu Sans"/>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endParaRPr sz="1050">
              <a:latin typeface="DejaVu Sans"/>
              <a:cs typeface="DejaVu Sans"/>
            </a:endParaRPr>
          </a:p>
          <a:p>
            <a:pPr marL="12700">
              <a:lnSpc>
                <a:spcPct val="100000"/>
              </a:lnSpc>
              <a:spcBef>
                <a:spcPts val="920"/>
              </a:spcBef>
            </a:pPr>
            <a:r>
              <a:rPr dirty="0" sz="900" b="1">
                <a:latin typeface="Liberation Serif"/>
                <a:cs typeface="Liberation Serif"/>
              </a:rPr>
              <a:t>continuity over an</a:t>
            </a:r>
            <a:r>
              <a:rPr dirty="0" sz="900" spc="-5" b="1">
                <a:latin typeface="Liberation Serif"/>
                <a:cs typeface="Liberation Serif"/>
              </a:rPr>
              <a:t> </a:t>
            </a:r>
            <a:r>
              <a:rPr dirty="0" sz="900" b="1">
                <a:latin typeface="Liberation Serif"/>
                <a:cs typeface="Liberation Serif"/>
              </a:rPr>
              <a:t>interval</a:t>
            </a:r>
            <a:endParaRPr sz="900">
              <a:latin typeface="Liberation Serif"/>
              <a:cs typeface="Liberation Serif"/>
            </a:endParaRPr>
          </a:p>
          <a:p>
            <a:pPr marL="172720" marR="306705">
              <a:lnSpc>
                <a:spcPts val="1200"/>
              </a:lnSpc>
              <a:spcBef>
                <a:spcPts val="210"/>
              </a:spcBef>
            </a:pPr>
            <a:r>
              <a:rPr dirty="0" sz="900">
                <a:latin typeface="Liberation Serif"/>
                <a:cs typeface="Liberation Serif"/>
              </a:rPr>
              <a:t>a function that can be traced with a pencil without lifting the pencil; a function is continuous over an open interval if it</a:t>
            </a:r>
            <a:r>
              <a:rPr dirty="0" sz="900" spc="-100">
                <a:latin typeface="Liberation Serif"/>
                <a:cs typeface="Liberation Serif"/>
              </a:rPr>
              <a:t> </a:t>
            </a:r>
            <a:r>
              <a:rPr dirty="0" sz="900">
                <a:latin typeface="Liberation Serif"/>
                <a:cs typeface="Liberation Serif"/>
              </a:rPr>
              <a:t>is  continuous at every point in the interval; a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is continuous over a closed interval of the form </a:t>
            </a:r>
            <a:r>
              <a:rPr dirty="0" sz="900" spc="-15">
                <a:latin typeface="Liberation Serif"/>
                <a:cs typeface="Liberation Serif"/>
              </a:rPr>
              <a:t>[</a:t>
            </a:r>
            <a:r>
              <a:rPr dirty="0" sz="900" spc="-15" i="1">
                <a:latin typeface="Arial"/>
                <a:cs typeface="Arial"/>
              </a:rPr>
              <a:t>a</a:t>
            </a:r>
            <a:r>
              <a:rPr dirty="0" sz="1050" spc="-15">
                <a:latin typeface="DejaVu Sans"/>
                <a:cs typeface="DejaVu Sans"/>
              </a:rPr>
              <a:t>, </a:t>
            </a:r>
            <a:r>
              <a:rPr dirty="0" sz="900" spc="-60" i="1">
                <a:latin typeface="Arial"/>
                <a:cs typeface="Arial"/>
              </a:rPr>
              <a:t>b</a:t>
            </a:r>
            <a:r>
              <a:rPr dirty="0" sz="900" spc="-60">
                <a:latin typeface="Liberation Serif"/>
                <a:cs typeface="Liberation Serif"/>
              </a:rPr>
              <a:t>] </a:t>
            </a:r>
            <a:r>
              <a:rPr dirty="0" sz="900">
                <a:latin typeface="Liberation Serif"/>
                <a:cs typeface="Liberation Serif"/>
              </a:rPr>
              <a:t>if it is  continuous at every point in </a:t>
            </a:r>
            <a:r>
              <a:rPr dirty="0" sz="900" spc="-15">
                <a:latin typeface="Liberation Serif"/>
                <a:cs typeface="Liberation Serif"/>
              </a:rPr>
              <a:t>(</a:t>
            </a:r>
            <a:r>
              <a:rPr dirty="0" sz="900" spc="-15" i="1">
                <a:latin typeface="Arial"/>
                <a:cs typeface="Arial"/>
              </a:rPr>
              <a:t>a</a:t>
            </a:r>
            <a:r>
              <a:rPr dirty="0" sz="1050" spc="-15">
                <a:latin typeface="DejaVu Sans"/>
                <a:cs typeface="DejaVu Sans"/>
              </a:rPr>
              <a:t>, </a:t>
            </a:r>
            <a:r>
              <a:rPr dirty="0" sz="900" spc="-40" i="1">
                <a:latin typeface="Arial"/>
                <a:cs typeface="Arial"/>
              </a:rPr>
              <a:t>b</a:t>
            </a:r>
            <a:r>
              <a:rPr dirty="0" sz="900" spc="-40">
                <a:latin typeface="Liberation Serif"/>
                <a:cs typeface="Liberation Serif"/>
              </a:rPr>
              <a:t>), </a:t>
            </a:r>
            <a:r>
              <a:rPr dirty="0" sz="900">
                <a:latin typeface="Liberation Serif"/>
                <a:cs typeface="Liberation Serif"/>
              </a:rPr>
              <a:t>and it is continuous from the right at a and from the left at</a:t>
            </a:r>
            <a:r>
              <a:rPr dirty="0" sz="900" spc="-135">
                <a:latin typeface="Liberation Serif"/>
                <a:cs typeface="Liberation Serif"/>
              </a:rPr>
              <a:t> </a:t>
            </a:r>
            <a:r>
              <a:rPr dirty="0" sz="900">
                <a:latin typeface="Liberation Serif"/>
                <a:cs typeface="Liberation Serif"/>
              </a:rPr>
              <a:t>b</a:t>
            </a:r>
            <a:endParaRPr sz="900">
              <a:latin typeface="Liberation Serif"/>
              <a:cs typeface="Liberation Serif"/>
            </a:endParaRPr>
          </a:p>
          <a:p>
            <a:pPr marL="12700">
              <a:lnSpc>
                <a:spcPct val="100000"/>
              </a:lnSpc>
              <a:spcBef>
                <a:spcPts val="885"/>
              </a:spcBef>
            </a:pPr>
            <a:r>
              <a:rPr dirty="0" sz="900" b="1">
                <a:latin typeface="Liberation Serif"/>
                <a:cs typeface="Liberation Serif"/>
              </a:rPr>
              <a:t>discontinuity at a</a:t>
            </a:r>
            <a:r>
              <a:rPr dirty="0" sz="900" spc="-5" b="1">
                <a:latin typeface="Liberation Serif"/>
                <a:cs typeface="Liberation Serif"/>
              </a:rPr>
              <a:t> </a:t>
            </a:r>
            <a:r>
              <a:rPr dirty="0" sz="900" b="1">
                <a:latin typeface="Liberation Serif"/>
                <a:cs typeface="Liberation Serif"/>
              </a:rPr>
              <a:t>point</a:t>
            </a:r>
            <a:endParaRPr sz="900">
              <a:latin typeface="Liberation Serif"/>
              <a:cs typeface="Liberation Serif"/>
            </a:endParaRPr>
          </a:p>
          <a:p>
            <a:pPr marL="172720">
              <a:lnSpc>
                <a:spcPct val="100000"/>
              </a:lnSpc>
              <a:spcBef>
                <a:spcPts val="270"/>
              </a:spcBef>
            </a:pPr>
            <a:r>
              <a:rPr dirty="0" sz="900">
                <a:latin typeface="Liberation Serif"/>
                <a:cs typeface="Liberation Serif"/>
              </a:rPr>
              <a:t>A function is discontinuous at a point or has a discontinuity at a point if it is not continuous at the</a:t>
            </a:r>
            <a:r>
              <a:rPr dirty="0" sz="900" spc="-35">
                <a:latin typeface="Liberation Serif"/>
                <a:cs typeface="Liberation Serif"/>
              </a:rPr>
              <a:t> </a:t>
            </a:r>
            <a:r>
              <a:rPr dirty="0" sz="900">
                <a:latin typeface="Liberation Serif"/>
                <a:cs typeface="Liberation Serif"/>
              </a:rPr>
              <a:t>point</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spcBef>
                <a:spcPts val="5"/>
              </a:spcBef>
            </a:pPr>
            <a:r>
              <a:rPr dirty="0" sz="900" b="1">
                <a:latin typeface="Liberation Serif"/>
                <a:cs typeface="Liberation Serif"/>
              </a:rPr>
              <a:t>infinite</a:t>
            </a:r>
            <a:r>
              <a:rPr dirty="0" sz="900" spc="-5" b="1">
                <a:latin typeface="Liberation Serif"/>
                <a:cs typeface="Liberation Serif"/>
              </a:rPr>
              <a:t> </a:t>
            </a:r>
            <a:r>
              <a:rPr dirty="0" sz="900" b="1">
                <a:latin typeface="Liberation Serif"/>
                <a:cs typeface="Liberation Serif"/>
              </a:rPr>
              <a:t>discontinuity</a:t>
            </a:r>
            <a:endParaRPr sz="900">
              <a:latin typeface="Liberation Serif"/>
              <a:cs typeface="Liberation Serif"/>
            </a:endParaRPr>
          </a:p>
          <a:p>
            <a:pPr marL="172720">
              <a:lnSpc>
                <a:spcPct val="100000"/>
              </a:lnSpc>
              <a:spcBef>
                <a:spcPts val="120"/>
              </a:spcBef>
            </a:pPr>
            <a:r>
              <a:rPr dirty="0" sz="900">
                <a:latin typeface="Liberation Serif"/>
                <a:cs typeface="Liberation Serif"/>
              </a:rPr>
              <a:t>An</a:t>
            </a:r>
            <a:r>
              <a:rPr dirty="0" sz="900" spc="-5">
                <a:latin typeface="Liberation Serif"/>
                <a:cs typeface="Liberation Serif"/>
              </a:rPr>
              <a:t> </a:t>
            </a:r>
            <a:r>
              <a:rPr dirty="0" sz="900">
                <a:latin typeface="Liberation Serif"/>
                <a:cs typeface="Liberation Serif"/>
              </a:rPr>
              <a:t>infinite discontinuity occurs at a point</a:t>
            </a:r>
            <a:r>
              <a:rPr dirty="0" sz="900" spc="-5">
                <a:latin typeface="Liberation Serif"/>
                <a:cs typeface="Liberation Serif"/>
              </a:rPr>
              <a:t> </a:t>
            </a:r>
            <a:r>
              <a:rPr dirty="0" sz="900">
                <a:latin typeface="Liberation Serif"/>
                <a:cs typeface="Liberation Serif"/>
              </a:rPr>
              <a:t>a if</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baseline="11111" sz="750" spc="104">
                <a:latin typeface="DejaVu Sans"/>
                <a:cs typeface="DejaVu Sans"/>
              </a:rPr>
              <a:t>−</a:t>
            </a:r>
            <a:r>
              <a:rPr dirty="0" baseline="11111" sz="750" spc="3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30">
                <a:latin typeface="DejaVu Sans"/>
                <a:cs typeface="DejaVu Sans"/>
              </a:rPr>
              <a:t> </a:t>
            </a:r>
            <a:r>
              <a:rPr dirty="0" sz="900">
                <a:latin typeface="Liberation Serif"/>
                <a:cs typeface="Liberation Serif"/>
              </a:rPr>
              <a:t>or</a:t>
            </a:r>
            <a:r>
              <a:rPr dirty="0" sz="900" spc="-10">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baseline="11111" sz="750" spc="104">
                <a:latin typeface="DejaVu Sans"/>
                <a:cs typeface="DejaVu Sans"/>
              </a:rPr>
              <a:t>+</a:t>
            </a:r>
            <a:r>
              <a:rPr dirty="0" baseline="11111" sz="750" spc="3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endParaRPr sz="1050">
              <a:latin typeface="DejaVu Sans"/>
              <a:cs typeface="DejaVu Sans"/>
            </a:endParaRPr>
          </a:p>
          <a:p>
            <a:pPr marL="12700">
              <a:lnSpc>
                <a:spcPct val="100000"/>
              </a:lnSpc>
              <a:spcBef>
                <a:spcPts val="915"/>
              </a:spcBef>
            </a:pPr>
            <a:r>
              <a:rPr dirty="0" sz="900" b="1">
                <a:latin typeface="Liberation Serif"/>
                <a:cs typeface="Liberation Serif"/>
              </a:rPr>
              <a:t>Intermediate </a:t>
            </a:r>
            <a:r>
              <a:rPr dirty="0" sz="900" spc="-20" b="1">
                <a:latin typeface="Liberation Serif"/>
                <a:cs typeface="Liberation Serif"/>
              </a:rPr>
              <a:t>Value</a:t>
            </a:r>
            <a:r>
              <a:rPr dirty="0" sz="900" spc="-5" b="1">
                <a:latin typeface="Liberation Serif"/>
                <a:cs typeface="Liberation Serif"/>
              </a:rPr>
              <a:t> Theorem</a:t>
            </a:r>
            <a:endParaRPr sz="900">
              <a:latin typeface="Liberation Serif"/>
              <a:cs typeface="Liberation Serif"/>
            </a:endParaRPr>
          </a:p>
          <a:p>
            <a:pPr marL="172720" marR="367665">
              <a:lnSpc>
                <a:spcPts val="1200"/>
              </a:lnSpc>
              <a:spcBef>
                <a:spcPts val="210"/>
              </a:spcBef>
            </a:pPr>
            <a:r>
              <a:rPr dirty="0" sz="900">
                <a:latin typeface="Liberation Serif"/>
                <a:cs typeface="Liberation Serif"/>
              </a:rPr>
              <a:t>Let</a:t>
            </a:r>
            <a:r>
              <a:rPr dirty="0" sz="900" spc="-5">
                <a:latin typeface="Liberation Serif"/>
                <a:cs typeface="Liberation Serif"/>
              </a:rPr>
              <a:t> </a:t>
            </a:r>
            <a:r>
              <a:rPr dirty="0" sz="900">
                <a:latin typeface="Liberation Serif"/>
                <a:cs typeface="Liberation Serif"/>
              </a:rPr>
              <a:t>f be</a:t>
            </a:r>
            <a:r>
              <a:rPr dirty="0" sz="900" spc="-5">
                <a:latin typeface="Liberation Serif"/>
                <a:cs typeface="Liberation Serif"/>
              </a:rPr>
              <a:t> </a:t>
            </a:r>
            <a:r>
              <a:rPr dirty="0" sz="900">
                <a:latin typeface="Liberation Serif"/>
                <a:cs typeface="Liberation Serif"/>
              </a:rPr>
              <a:t>continuous over</a:t>
            </a:r>
            <a:r>
              <a:rPr dirty="0" sz="900" spc="-5">
                <a:latin typeface="Liberation Serif"/>
                <a:cs typeface="Liberation Serif"/>
              </a:rPr>
              <a:t> </a:t>
            </a:r>
            <a:r>
              <a:rPr dirty="0" sz="900">
                <a:latin typeface="Liberation Serif"/>
                <a:cs typeface="Liberation Serif"/>
              </a:rPr>
              <a:t>a closed</a:t>
            </a:r>
            <a:r>
              <a:rPr dirty="0" sz="900" spc="-5">
                <a:latin typeface="Liberation Serif"/>
                <a:cs typeface="Liberation Serif"/>
              </a:rPr>
              <a:t> </a:t>
            </a:r>
            <a:r>
              <a:rPr dirty="0" sz="900">
                <a:latin typeface="Liberation Serif"/>
                <a:cs typeface="Liberation Serif"/>
              </a:rPr>
              <a:t>bounded interval</a:t>
            </a:r>
            <a:r>
              <a:rPr dirty="0" sz="900" spc="-5">
                <a:latin typeface="Liberation Serif"/>
                <a:cs typeface="Liberation Serif"/>
              </a:rPr>
              <a:t> </a:t>
            </a:r>
            <a:r>
              <a:rPr dirty="0" sz="900" spc="-15">
                <a:latin typeface="Liberation Serif"/>
                <a:cs typeface="Liberation Serif"/>
              </a:rPr>
              <a:t>[</a:t>
            </a:r>
            <a:r>
              <a:rPr dirty="0" sz="900" spc="-15" i="1">
                <a:latin typeface="Arial"/>
                <a:cs typeface="Arial"/>
              </a:rPr>
              <a:t>a</a:t>
            </a:r>
            <a:r>
              <a:rPr dirty="0" sz="1050" spc="-15">
                <a:latin typeface="DejaVu Sans"/>
                <a:cs typeface="DejaVu Sans"/>
              </a:rPr>
              <a:t>,</a:t>
            </a:r>
            <a:r>
              <a:rPr dirty="0" sz="1050" spc="-160">
                <a:latin typeface="DejaVu Sans"/>
                <a:cs typeface="DejaVu Sans"/>
              </a:rPr>
              <a:t> </a:t>
            </a:r>
            <a:r>
              <a:rPr dirty="0" sz="900" spc="-60" i="1">
                <a:latin typeface="Arial"/>
                <a:cs typeface="Arial"/>
              </a:rPr>
              <a:t>b</a:t>
            </a:r>
            <a:r>
              <a:rPr dirty="0" sz="900" spc="-60">
                <a:latin typeface="Liberation Serif"/>
                <a:cs typeface="Liberation Serif"/>
              </a:rPr>
              <a:t>]</a:t>
            </a:r>
            <a:r>
              <a:rPr dirty="0" sz="900" spc="-5">
                <a:latin typeface="Liberation Serif"/>
                <a:cs typeface="Liberation Serif"/>
              </a:rPr>
              <a:t> </a:t>
            </a:r>
            <a:r>
              <a:rPr dirty="0" sz="900">
                <a:latin typeface="Liberation Serif"/>
                <a:cs typeface="Liberation Serif"/>
              </a:rPr>
              <a:t>if z</a:t>
            </a:r>
            <a:r>
              <a:rPr dirty="0" sz="900" spc="-5">
                <a:latin typeface="Liberation Serif"/>
                <a:cs typeface="Liberation Serif"/>
              </a:rPr>
              <a:t> </a:t>
            </a:r>
            <a:r>
              <a:rPr dirty="0" sz="900">
                <a:latin typeface="Liberation Serif"/>
                <a:cs typeface="Liberation Serif"/>
              </a:rPr>
              <a:t>is any</a:t>
            </a:r>
            <a:r>
              <a:rPr dirty="0" sz="900" spc="-5">
                <a:latin typeface="Liberation Serif"/>
                <a:cs typeface="Liberation Serif"/>
              </a:rPr>
              <a:t> </a:t>
            </a:r>
            <a:r>
              <a:rPr dirty="0" sz="900">
                <a:latin typeface="Liberation Serif"/>
                <a:cs typeface="Liberation Serif"/>
              </a:rPr>
              <a:t>real number</a:t>
            </a:r>
            <a:r>
              <a:rPr dirty="0" sz="900" spc="-5">
                <a:latin typeface="Liberation Serif"/>
                <a:cs typeface="Liberation Serif"/>
              </a:rPr>
              <a:t> </a:t>
            </a:r>
            <a:r>
              <a:rPr dirty="0" sz="900">
                <a:latin typeface="Liberation Serif"/>
                <a:cs typeface="Liberation Serif"/>
              </a:rPr>
              <a:t>between</a:t>
            </a:r>
            <a:r>
              <a:rPr dirty="0" sz="900" spc="-5">
                <a:latin typeface="Liberation Serif"/>
                <a:cs typeface="Liberation Serif"/>
              </a:rPr>
              <a:t> </a:t>
            </a:r>
            <a:r>
              <a:rPr dirty="0" sz="900" spc="50" i="1">
                <a:latin typeface="Arial"/>
                <a:cs typeface="Arial"/>
              </a:rPr>
              <a:t>f</a:t>
            </a:r>
            <a:r>
              <a:rPr dirty="0" sz="1050" spc="50">
                <a:latin typeface="DejaVu Sans"/>
                <a:cs typeface="DejaVu Sans"/>
              </a:rPr>
              <a:t>(</a:t>
            </a:r>
            <a:r>
              <a:rPr dirty="0" sz="900" spc="50" i="1">
                <a:latin typeface="Arial"/>
                <a:cs typeface="Arial"/>
              </a:rPr>
              <a:t>a</a:t>
            </a:r>
            <a:r>
              <a:rPr dirty="0" sz="1050" spc="50">
                <a:latin typeface="DejaVu Sans"/>
                <a:cs typeface="DejaVu Sans"/>
              </a:rPr>
              <a:t>)</a:t>
            </a:r>
            <a:r>
              <a:rPr dirty="0" sz="1050" spc="-90">
                <a:latin typeface="DejaVu Sans"/>
                <a:cs typeface="DejaVu Sans"/>
              </a:rPr>
              <a:t> </a:t>
            </a:r>
            <a:r>
              <a:rPr dirty="0" sz="900">
                <a:latin typeface="Liberation Serif"/>
                <a:cs typeface="Liberation Serif"/>
              </a:rPr>
              <a:t>and</a:t>
            </a:r>
            <a:r>
              <a:rPr dirty="0" sz="900" spc="-5">
                <a:latin typeface="Liberation Serif"/>
                <a:cs typeface="Liberation Serif"/>
              </a:rPr>
              <a:t> </a:t>
            </a:r>
            <a:r>
              <a:rPr dirty="0" sz="900" spc="35" i="1">
                <a:latin typeface="Arial"/>
                <a:cs typeface="Arial"/>
              </a:rPr>
              <a:t>f</a:t>
            </a:r>
            <a:r>
              <a:rPr dirty="0" sz="1050" spc="35">
                <a:latin typeface="DejaVu Sans"/>
                <a:cs typeface="DejaVu Sans"/>
              </a:rPr>
              <a:t>(</a:t>
            </a:r>
            <a:r>
              <a:rPr dirty="0" sz="900" spc="35" i="1">
                <a:latin typeface="Arial"/>
                <a:cs typeface="Arial"/>
              </a:rPr>
              <a:t>b</a:t>
            </a:r>
            <a:r>
              <a:rPr dirty="0" sz="1050" spc="35">
                <a:latin typeface="DejaVu Sans"/>
                <a:cs typeface="DejaVu Sans"/>
              </a:rPr>
              <a:t>)</a:t>
            </a:r>
            <a:r>
              <a:rPr dirty="0" sz="900" spc="35">
                <a:latin typeface="Liberation Serif"/>
                <a:cs typeface="Liberation Serif"/>
              </a:rPr>
              <a:t>,</a:t>
            </a:r>
            <a:r>
              <a:rPr dirty="0" sz="900" spc="-5">
                <a:latin typeface="Liberation Serif"/>
                <a:cs typeface="Liberation Serif"/>
              </a:rPr>
              <a:t> </a:t>
            </a:r>
            <a:r>
              <a:rPr dirty="0" sz="900">
                <a:latin typeface="Liberation Serif"/>
                <a:cs typeface="Liberation Serif"/>
              </a:rPr>
              <a:t>then there</a:t>
            </a:r>
            <a:r>
              <a:rPr dirty="0" sz="900" spc="-5">
                <a:latin typeface="Liberation Serif"/>
                <a:cs typeface="Liberation Serif"/>
              </a:rPr>
              <a:t> </a:t>
            </a:r>
            <a:r>
              <a:rPr dirty="0" sz="900">
                <a:latin typeface="Liberation Serif"/>
                <a:cs typeface="Liberation Serif"/>
              </a:rPr>
              <a:t>is a  number c in </a:t>
            </a:r>
            <a:r>
              <a:rPr dirty="0" sz="900" spc="-15">
                <a:latin typeface="Liberation Serif"/>
                <a:cs typeface="Liberation Serif"/>
              </a:rPr>
              <a:t>[</a:t>
            </a:r>
            <a:r>
              <a:rPr dirty="0" sz="900" spc="-15" i="1">
                <a:latin typeface="Arial"/>
                <a:cs typeface="Arial"/>
              </a:rPr>
              <a:t>a</a:t>
            </a:r>
            <a:r>
              <a:rPr dirty="0" sz="1050" spc="-15">
                <a:latin typeface="DejaVu Sans"/>
                <a:cs typeface="DejaVu Sans"/>
              </a:rPr>
              <a:t>, </a:t>
            </a:r>
            <a:r>
              <a:rPr dirty="0" sz="900" spc="-60" i="1">
                <a:latin typeface="Arial"/>
                <a:cs typeface="Arial"/>
              </a:rPr>
              <a:t>b</a:t>
            </a:r>
            <a:r>
              <a:rPr dirty="0" sz="900" spc="-60">
                <a:latin typeface="Liberation Serif"/>
                <a:cs typeface="Liberation Serif"/>
              </a:rPr>
              <a:t>] </a:t>
            </a:r>
            <a:r>
              <a:rPr dirty="0" sz="900">
                <a:latin typeface="Liberation Serif"/>
                <a:cs typeface="Liberation Serif"/>
              </a:rPr>
              <a:t>satisfying </a:t>
            </a:r>
            <a:r>
              <a:rPr dirty="0" sz="900" spc="45" i="1">
                <a:latin typeface="Arial"/>
                <a:cs typeface="Arial"/>
              </a:rPr>
              <a:t>f</a:t>
            </a:r>
            <a:r>
              <a:rPr dirty="0" sz="1050" spc="45">
                <a:latin typeface="DejaVu Sans"/>
                <a:cs typeface="DejaVu Sans"/>
              </a:rPr>
              <a:t>(</a:t>
            </a:r>
            <a:r>
              <a:rPr dirty="0" sz="900" spc="45" i="1">
                <a:latin typeface="Arial"/>
                <a:cs typeface="Arial"/>
              </a:rPr>
              <a:t>c</a:t>
            </a:r>
            <a:r>
              <a:rPr dirty="0" sz="1050" spc="45">
                <a:latin typeface="DejaVu Sans"/>
                <a:cs typeface="DejaVu Sans"/>
              </a:rPr>
              <a:t>)</a:t>
            </a:r>
            <a:r>
              <a:rPr dirty="0" sz="1050" spc="-235">
                <a:latin typeface="DejaVu Sans"/>
                <a:cs typeface="DejaVu Sans"/>
              </a:rPr>
              <a:t> </a:t>
            </a:r>
            <a:r>
              <a:rPr dirty="0" sz="1050" spc="-110">
                <a:latin typeface="DejaVu Sans"/>
                <a:cs typeface="DejaVu Sans"/>
              </a:rPr>
              <a:t>= </a:t>
            </a:r>
            <a:r>
              <a:rPr dirty="0" sz="900" spc="10" i="1">
                <a:latin typeface="Arial"/>
                <a:cs typeface="Arial"/>
              </a:rPr>
              <a:t>z</a:t>
            </a:r>
            <a:endParaRPr sz="900">
              <a:latin typeface="Arial"/>
              <a:cs typeface="Arial"/>
            </a:endParaRPr>
          </a:p>
          <a:p>
            <a:pPr marL="12700">
              <a:lnSpc>
                <a:spcPct val="100000"/>
              </a:lnSpc>
              <a:spcBef>
                <a:spcPts val="885"/>
              </a:spcBef>
            </a:pPr>
            <a:r>
              <a:rPr dirty="0" sz="900" b="1">
                <a:latin typeface="Liberation Serif"/>
                <a:cs typeface="Liberation Serif"/>
              </a:rPr>
              <a:t>jump</a:t>
            </a:r>
            <a:r>
              <a:rPr dirty="0" sz="900" spc="-5" b="1">
                <a:latin typeface="Liberation Serif"/>
                <a:cs typeface="Liberation Serif"/>
              </a:rPr>
              <a:t> </a:t>
            </a:r>
            <a:r>
              <a:rPr dirty="0" sz="900" b="1">
                <a:latin typeface="Liberation Serif"/>
                <a:cs typeface="Liberation Serif"/>
              </a:rPr>
              <a:t>discontinuity</a:t>
            </a:r>
            <a:endParaRPr sz="900">
              <a:latin typeface="Liberation Serif"/>
              <a:cs typeface="Liberation Serif"/>
            </a:endParaRPr>
          </a:p>
          <a:p>
            <a:pPr marL="172720">
              <a:lnSpc>
                <a:spcPct val="100000"/>
              </a:lnSpc>
              <a:spcBef>
                <a:spcPts val="120"/>
              </a:spcBef>
            </a:pP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jump discontinuity occurs at a point a if</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a:t>
            </a:r>
            <a:r>
              <a:rPr dirty="0" sz="50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10">
                <a:latin typeface="DejaVu Sans"/>
                <a:cs typeface="DejaVu Sans"/>
              </a:rPr>
              <a:t> </a:t>
            </a:r>
            <a:r>
              <a:rPr dirty="0" sz="900">
                <a:latin typeface="Liberation Serif"/>
                <a:cs typeface="Liberation Serif"/>
              </a:rPr>
              <a:t>and</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a:t>
            </a:r>
            <a:r>
              <a:rPr dirty="0" sz="50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10">
                <a:latin typeface="DejaVu Sans"/>
                <a:cs typeface="DejaVu Sans"/>
              </a:rPr>
              <a:t> </a:t>
            </a:r>
            <a:r>
              <a:rPr dirty="0" sz="900">
                <a:latin typeface="Liberation Serif"/>
                <a:cs typeface="Liberation Serif"/>
              </a:rPr>
              <a:t>both exist,</a:t>
            </a:r>
            <a:r>
              <a:rPr dirty="0" sz="900" spc="-5">
                <a:latin typeface="Liberation Serif"/>
                <a:cs typeface="Liberation Serif"/>
              </a:rPr>
              <a:t> </a:t>
            </a:r>
            <a:r>
              <a:rPr dirty="0" sz="900">
                <a:latin typeface="Liberation Serif"/>
                <a:cs typeface="Liberation Serif"/>
              </a:rPr>
              <a:t>but</a:t>
            </a:r>
            <a:r>
              <a:rPr dirty="0" sz="900" spc="-5">
                <a:latin typeface="Liberation Serif"/>
                <a:cs typeface="Liberation Serif"/>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a:t>
            </a:r>
            <a:r>
              <a:rPr dirty="0" sz="50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900" spc="70" i="1">
                <a:latin typeface="Arial"/>
                <a:cs typeface="Arial"/>
              </a:rPr>
              <a:t>lim</a:t>
            </a:r>
            <a:r>
              <a:rPr dirty="0" baseline="-12820" sz="975" spc="104" i="1">
                <a:latin typeface="Arial"/>
                <a:cs typeface="Arial"/>
              </a:rPr>
              <a:t>x</a:t>
            </a:r>
            <a:r>
              <a:rPr dirty="0" baseline="-11904" sz="1050" spc="104">
                <a:latin typeface="DejaVu Sans"/>
                <a:cs typeface="DejaVu Sans"/>
              </a:rPr>
              <a:t>→</a:t>
            </a:r>
            <a:r>
              <a:rPr dirty="0" baseline="-12820" sz="975" spc="104" i="1">
                <a:latin typeface="Arial"/>
                <a:cs typeface="Arial"/>
              </a:rPr>
              <a:t>a</a:t>
            </a:r>
            <a:r>
              <a:rPr dirty="0" sz="500" spc="70">
                <a:latin typeface="DejaVu Sans"/>
                <a:cs typeface="DejaVu Sans"/>
              </a:rPr>
              <a:t>+</a:t>
            </a:r>
            <a:r>
              <a:rPr dirty="0" sz="50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a:p>
            <a:pPr marL="12700">
              <a:lnSpc>
                <a:spcPct val="100000"/>
              </a:lnSpc>
              <a:spcBef>
                <a:spcPts val="919"/>
              </a:spcBef>
            </a:pPr>
            <a:r>
              <a:rPr dirty="0" sz="900" spc="-5" b="1">
                <a:latin typeface="Liberation Serif"/>
                <a:cs typeface="Liberation Serif"/>
              </a:rPr>
              <a:t>removable </a:t>
            </a:r>
            <a:r>
              <a:rPr dirty="0" sz="900" b="1">
                <a:latin typeface="Liberation Serif"/>
                <a:cs typeface="Liberation Serif"/>
              </a:rPr>
              <a:t>discontinuity</a:t>
            </a:r>
            <a:endParaRPr sz="900">
              <a:latin typeface="Liberation Serif"/>
              <a:cs typeface="Liberation Serif"/>
            </a:endParaRPr>
          </a:p>
          <a:p>
            <a:pPr marL="172720">
              <a:lnSpc>
                <a:spcPct val="100000"/>
              </a:lnSpc>
              <a:spcBef>
                <a:spcPts val="120"/>
              </a:spcBef>
            </a:pP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removable discontinuity occurs at a point a</a:t>
            </a:r>
            <a:r>
              <a:rPr dirty="0" sz="900" spc="-5">
                <a:latin typeface="Liberation Serif"/>
                <a:cs typeface="Liberation Serif"/>
              </a:rPr>
              <a:t> </a:t>
            </a:r>
            <a:r>
              <a:rPr dirty="0" sz="900">
                <a:latin typeface="Liberation Serif"/>
                <a:cs typeface="Liberation Serif"/>
              </a:rPr>
              <a:t>if</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0">
                <a:latin typeface="DejaVu Sans"/>
                <a:cs typeface="DejaVu Sans"/>
              </a:rPr>
              <a:t> </a:t>
            </a:r>
            <a:r>
              <a:rPr dirty="0" sz="900">
                <a:latin typeface="Liberation Serif"/>
                <a:cs typeface="Liberation Serif"/>
              </a:rPr>
              <a:t>is discontinuous at a, but</a:t>
            </a:r>
            <a:r>
              <a:rPr dirty="0" sz="900" spc="-10">
                <a:latin typeface="Liberation Serif"/>
                <a:cs typeface="Liberation Serif"/>
              </a:rPr>
              <a:t> </a:t>
            </a:r>
            <a:r>
              <a:rPr dirty="0" sz="900" spc="85" i="1">
                <a:latin typeface="Arial"/>
                <a:cs typeface="Arial"/>
              </a:rPr>
              <a:t>lim</a:t>
            </a:r>
            <a:r>
              <a:rPr dirty="0" baseline="-12820" sz="975" spc="127" i="1">
                <a:latin typeface="Arial"/>
                <a:cs typeface="Arial"/>
              </a:rPr>
              <a:t>x</a:t>
            </a:r>
            <a:r>
              <a:rPr dirty="0" baseline="-11904" sz="1050" spc="127">
                <a:latin typeface="DejaVu Sans"/>
                <a:cs typeface="DejaVu Sans"/>
              </a:rPr>
              <a:t>→</a:t>
            </a:r>
            <a:r>
              <a:rPr dirty="0" baseline="-12820" sz="975" spc="127" i="1">
                <a:latin typeface="Arial"/>
                <a:cs typeface="Arial"/>
              </a:rPr>
              <a:t>a</a:t>
            </a:r>
            <a:r>
              <a:rPr dirty="0" baseline="-12820" sz="975" spc="-82" i="1">
                <a:latin typeface="Arial"/>
                <a:cs typeface="Arial"/>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900">
                <a:latin typeface="Liberation Serif"/>
                <a:cs typeface="Liberation Serif"/>
              </a:rPr>
              <a:t>exists</a:t>
            </a:r>
            <a:endParaRPr sz="900">
              <a:latin typeface="Liberation Serif"/>
              <a:cs typeface="Liberation Serif"/>
            </a:endParaRPr>
          </a:p>
          <a:p>
            <a:pPr>
              <a:lnSpc>
                <a:spcPct val="100000"/>
              </a:lnSpc>
              <a:spcBef>
                <a:spcPts val="10"/>
              </a:spcBef>
            </a:pPr>
            <a:endParaRPr sz="850">
              <a:latin typeface="Times New Roman"/>
              <a:cs typeface="Times New Roman"/>
            </a:endParaRPr>
          </a:p>
          <a:p>
            <a:pPr marL="12700">
              <a:lnSpc>
                <a:spcPct val="100000"/>
              </a:lnSpc>
              <a:spcBef>
                <a:spcPts val="5"/>
              </a:spcBef>
            </a:pPr>
            <a:r>
              <a:rPr dirty="0" sz="1050" spc="-5">
                <a:solidFill>
                  <a:srgbClr val="1279C2"/>
                </a:solidFill>
                <a:latin typeface="Liberation Sans"/>
                <a:cs typeface="Liberation Sans"/>
              </a:rPr>
              <a:t>CONTRIBUTORS</a:t>
            </a:r>
            <a:endParaRPr sz="1050">
              <a:latin typeface="Liberation Sans"/>
              <a:cs typeface="Liberation Sans"/>
            </a:endParaRPr>
          </a:p>
          <a:p>
            <a:pPr marL="172720" marR="5080">
              <a:lnSpc>
                <a:spcPct val="111200"/>
              </a:lnSpc>
              <a:spcBef>
                <a:spcPts val="120"/>
              </a:spcBef>
            </a:pPr>
            <a:r>
              <a:rPr dirty="0" sz="900">
                <a:latin typeface="Liberation Serif"/>
                <a:cs typeface="Liberation Serif"/>
              </a:rPr>
              <a:t>Gilbert Strang (MIT) and Edwin “Jed” Herman (Harvey Mudd) with many contributing authors. This content by OpenStax is  licensed with a </a:t>
            </a:r>
            <a:r>
              <a:rPr dirty="0" sz="900" spc="-10">
                <a:latin typeface="Liberation Serif"/>
                <a:cs typeface="Liberation Serif"/>
              </a:rPr>
              <a:t>CC-BY-SA-NC </a:t>
            </a:r>
            <a:r>
              <a:rPr dirty="0" sz="900">
                <a:latin typeface="Liberation Serif"/>
                <a:cs typeface="Liberation Serif"/>
              </a:rPr>
              <a:t>4.0 license. Download for free at </a:t>
            </a:r>
            <a:r>
              <a:rPr dirty="0" sz="900" spc="-5">
                <a:solidFill>
                  <a:srgbClr val="2FB3F5"/>
                </a:solidFill>
                <a:latin typeface="Liberation Serif"/>
                <a:cs typeface="Liberation Serif"/>
                <a:hlinkClick r:id="rId2"/>
              </a:rPr>
              <a:t>http://cnx.org</a:t>
            </a:r>
            <a:r>
              <a:rPr dirty="0" sz="900" spc="-5">
                <a:latin typeface="Liberation Serif"/>
                <a:cs typeface="Liberation Serif"/>
                <a:hlinkClick r:id="rId2"/>
              </a:rPr>
              <a:t>.</a:t>
            </a:r>
            <a:endParaRPr sz="900">
              <a:latin typeface="Liberation Serif"/>
              <a:cs typeface="Liberation Serif"/>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2019-11-14T07:57:36Z</dcterms:created>
  <dcterms:modified xsi:type="dcterms:W3CDTF">2019-11-14T07:57:36Z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2019-11-06T00:00:00Z</vt:filetime>
  </property>
  <property fmtid="{D5CDD505-2E9C-101B-9397-08002B2CF9AE}" pid="3" name="Creator">
    <vt:lpwstr>Chromium</vt:lpwstr>
  </property>
  <property fmtid="{D5CDD505-2E9C-101B-9397-08002B2CF9AE}" pid="4" name="LastSaved">
    <vt:filetime>2019-11-14T00:00:00Z</vt:filetime>
  </property>
</Properties>
</file>